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slideLayouts/slideLayout49.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0.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3.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Slides/notesSlide1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 id="2147483801" r:id="rId2"/>
    <p:sldMasterId id="2147483803" r:id="rId3"/>
  </p:sldMasterIdLst>
  <p:notesMasterIdLst>
    <p:notesMasterId r:id="rId31"/>
  </p:notesMasterIdLst>
  <p:handoutMasterIdLst>
    <p:handoutMasterId r:id="rId32"/>
  </p:handoutMasterIdLst>
  <p:sldIdLst>
    <p:sldId id="410" r:id="rId4"/>
    <p:sldId id="353" r:id="rId5"/>
    <p:sldId id="411" r:id="rId6"/>
    <p:sldId id="424" r:id="rId7"/>
    <p:sldId id="409" r:id="rId8"/>
    <p:sldId id="432" r:id="rId9"/>
    <p:sldId id="427" r:id="rId10"/>
    <p:sldId id="433" r:id="rId11"/>
    <p:sldId id="293" r:id="rId12"/>
    <p:sldId id="468" r:id="rId13"/>
    <p:sldId id="469" r:id="rId14"/>
    <p:sldId id="376" r:id="rId15"/>
    <p:sldId id="470" r:id="rId16"/>
    <p:sldId id="471" r:id="rId17"/>
    <p:sldId id="378" r:id="rId18"/>
    <p:sldId id="472" r:id="rId19"/>
    <p:sldId id="420" r:id="rId20"/>
    <p:sldId id="473" r:id="rId21"/>
    <p:sldId id="385" r:id="rId22"/>
    <p:sldId id="475" r:id="rId23"/>
    <p:sldId id="476" r:id="rId24"/>
    <p:sldId id="413" r:id="rId25"/>
    <p:sldId id="477" r:id="rId26"/>
    <p:sldId id="478" r:id="rId27"/>
    <p:sldId id="479" r:id="rId28"/>
    <p:sldId id="480" r:id="rId29"/>
    <p:sldId id="481"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U Erin * HECC" initials="RE*H" lastIdx="1" clrIdx="5">
    <p:extLst>
      <p:ext uri="{19B8F6BF-5375-455C-9EA6-DF929625EA0E}">
        <p15:presenceInfo xmlns:p15="http://schemas.microsoft.com/office/powerpoint/2012/main" userId="S::Erin.Rau@hecc.oregon.gov::1bad7378-df0a-4db3-a575-86fc19e99272" providerId="AD"/>
      </p:ext>
    </p:extLst>
  </p:cmAuthor>
  <p:cmAuthor id="2" name="Author" initials="A" lastIdx="981" clrIdx="0"/>
  <p:cmAuthor id="3" name="HOLDGREIWE Gavin" initials="HG" lastIdx="7" clrIdx="1">
    <p:extLst>
      <p:ext uri="{19B8F6BF-5375-455C-9EA6-DF929625EA0E}">
        <p15:presenceInfo xmlns:p15="http://schemas.microsoft.com/office/powerpoint/2012/main" userId="S-1-5-21-1716519713-1322901394-3601925403-4388" providerId="AD"/>
      </p:ext>
    </p:extLst>
  </p:cmAuthor>
  <p:cmAuthor id="4" name="PISCHKE Erin" initials="PE" lastIdx="7" clrIdx="2">
    <p:extLst>
      <p:ext uri="{19B8F6BF-5375-455C-9EA6-DF929625EA0E}">
        <p15:presenceInfo xmlns:p15="http://schemas.microsoft.com/office/powerpoint/2012/main" userId="S-1-5-21-1716519713-1322901394-3601925403-4309" providerId="AD"/>
      </p:ext>
    </p:extLst>
  </p:cmAuthor>
  <p:cmAuthor id="5" name="KING Kyra" initials="KK" lastIdx="3" clrIdx="3">
    <p:extLst>
      <p:ext uri="{19B8F6BF-5375-455C-9EA6-DF929625EA0E}">
        <p15:presenceInfo xmlns:p15="http://schemas.microsoft.com/office/powerpoint/2012/main" userId="S-1-5-21-1716519713-1322901394-3601925403-4918" providerId="AD"/>
      </p:ext>
    </p:extLst>
  </p:cmAuthor>
  <p:cmAuthor id="6" name="SHEARER Anne * HECC" initials="SA*H" lastIdx="10" clrIdx="4">
    <p:extLst>
      <p:ext uri="{19B8F6BF-5375-455C-9EA6-DF929625EA0E}">
        <p15:presenceInfo xmlns:p15="http://schemas.microsoft.com/office/powerpoint/2012/main" userId="S::Anne.Shearer@hecc.oregon.gov::e956f927-5168-4b09-8988-32ea31ae12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754"/>
    <a:srgbClr val="6E9E75"/>
    <a:srgbClr val="FF5757"/>
    <a:srgbClr val="5F88B2"/>
    <a:srgbClr val="8CA3B6"/>
    <a:srgbClr val="8CC63F"/>
    <a:srgbClr val="253371"/>
    <a:srgbClr val="33797E"/>
    <a:srgbClr val="515139"/>
    <a:srgbClr val="B7DF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78382" autoAdjust="0"/>
  </p:normalViewPr>
  <p:slideViewPr>
    <p:cSldViewPr snapToGrid="0" snapToObjects="1">
      <p:cViewPr varScale="1">
        <p:scale>
          <a:sx n="71" d="100"/>
          <a:sy n="71" d="100"/>
        </p:scale>
        <p:origin x="1194" y="72"/>
      </p:cViewPr>
      <p:guideLst>
        <p:guide orient="horz" pos="2160"/>
        <p:guide pos="3840"/>
      </p:guideLst>
    </p:cSldViewPr>
  </p:slideViewPr>
  <p:outlineViewPr>
    <p:cViewPr>
      <p:scale>
        <a:sx n="33" d="100"/>
        <a:sy n="33" d="100"/>
      </p:scale>
      <p:origin x="0" y="-651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24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16A620E-3B0A-094B-B760-F072F52778FB}" type="datetimeFigureOut">
              <a:rPr lang="en-US" smtClean="0"/>
              <a:t>2/10/2022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10F3900-CB60-2B4E-BDAF-2DEE6E0A7F50}" type="slidenum">
              <a:rPr lang="en-US" smtClean="0"/>
              <a:t>‹#›</a:t>
            </a:fld>
            <a:endParaRPr lang="en-US"/>
          </a:p>
        </p:txBody>
      </p:sp>
    </p:spTree>
    <p:extLst>
      <p:ext uri="{BB962C8B-B14F-4D97-AF65-F5344CB8AC3E}">
        <p14:creationId xmlns:p14="http://schemas.microsoft.com/office/powerpoint/2010/main" val="2280787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A0C405F-478B-E64B-9E12-DCC119CC039B}" type="datetimeFigureOut">
              <a:rPr lang="en-US" smtClean="0"/>
              <a:t>2/10/2022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1F2675C-AD9D-084D-AD55-E8873CC832D4}" type="slidenum">
              <a:rPr lang="en-US" smtClean="0"/>
              <a:t>‹#›</a:t>
            </a:fld>
            <a:endParaRPr lang="en-US"/>
          </a:p>
        </p:txBody>
      </p:sp>
    </p:spTree>
    <p:extLst>
      <p:ext uri="{BB962C8B-B14F-4D97-AF65-F5344CB8AC3E}">
        <p14:creationId xmlns:p14="http://schemas.microsoft.com/office/powerpoint/2010/main" val="7599146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regonstudentaid.gov/oregon-promise-faq.aspx#creditlimi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can</a:t>
            </a:r>
            <a:r>
              <a:rPr lang="en-US" dirty="0" smtClean="0"/>
              <a:t> use these</a:t>
            </a:r>
            <a:r>
              <a:rPr lang="en-US" baseline="0" dirty="0" smtClean="0"/>
              <a:t> slides to educate and inform current Oregon Promise recipients and other community college partners about how to be successful and retain the grant. Please do not edit these slides without permission from OSAC – email OregonPromise@hecc.oregon.gov or call (541) 687-7400. These slides are a product of the Office of Student Access and Completion (OSAC), an office of the Higher Education Coordinating Commission (HECC).</a:t>
            </a:r>
            <a:endParaRPr lang="en-US" dirty="0" smtClean="0"/>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a:t>
            </a:fld>
            <a:endParaRPr lang="en-US"/>
          </a:p>
        </p:txBody>
      </p:sp>
    </p:spTree>
    <p:extLst>
      <p:ext uri="{BB962C8B-B14F-4D97-AF65-F5344CB8AC3E}">
        <p14:creationId xmlns:p14="http://schemas.microsoft.com/office/powerpoint/2010/main" val="333166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first year</a:t>
            </a:r>
            <a:r>
              <a:rPr lang="en-US" baseline="0" dirty="0" smtClean="0"/>
              <a:t> that you apply for Oregon Promise and are awarded the grant, you do NOT need to complete an Oregon Promise application again. You must file the FAFSA or ORSAA for the following year by June 1, and list at least one community college.</a:t>
            </a:r>
          </a:p>
        </p:txBody>
      </p:sp>
      <p:sp>
        <p:nvSpPr>
          <p:cNvPr id="4" name="Slide Number Placeholder 3"/>
          <p:cNvSpPr>
            <a:spLocks noGrp="1"/>
          </p:cNvSpPr>
          <p:nvPr>
            <p:ph type="sldNum" sz="quarter" idx="5"/>
          </p:nvPr>
        </p:nvSpPr>
        <p:spPr/>
        <p:txBody>
          <a:bodyPr/>
          <a:lstStyle/>
          <a:p>
            <a:fld id="{B1F2675C-AD9D-084D-AD55-E8873CC832D4}" type="slidenum">
              <a:rPr lang="en-US" smtClean="0"/>
              <a:t>10</a:t>
            </a:fld>
            <a:endParaRPr lang="en-US"/>
          </a:p>
        </p:txBody>
      </p:sp>
    </p:spTree>
    <p:extLst>
      <p:ext uri="{BB962C8B-B14F-4D97-AF65-F5344CB8AC3E}">
        <p14:creationId xmlns:p14="http://schemas.microsoft.com/office/powerpoint/2010/main" val="2238233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OSAC will begin</a:t>
            </a:r>
            <a:r>
              <a:rPr lang="en-US" baseline="0" dirty="0" smtClean="0"/>
              <a:t> sending emails to students in </a:t>
            </a:r>
            <a:r>
              <a:rPr lang="en-US" baseline="0" dirty="0" smtClean="0"/>
              <a:t>mid-June </a:t>
            </a:r>
            <a:r>
              <a:rPr lang="en-US" baseline="0" dirty="0" smtClean="0"/>
              <a:t>about renewal awards, using the email associated with the student’s OSAC Student Portal account.</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11</a:t>
            </a:fld>
            <a:endParaRPr lang="en-US"/>
          </a:p>
        </p:txBody>
      </p:sp>
    </p:spTree>
    <p:extLst>
      <p:ext uri="{BB962C8B-B14F-4D97-AF65-F5344CB8AC3E}">
        <p14:creationId xmlns:p14="http://schemas.microsoft.com/office/powerpoint/2010/main" val="423900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order for Oregon Promise to be renewed the following year, you MUST be enrolled in fall, winter, and spring term. Summer is optional, but those credits are counted toward the 90 credit limit.</a:t>
            </a:r>
            <a:endParaRPr lang="en-US" dirty="0" smtClean="0"/>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12</a:t>
            </a:fld>
            <a:endParaRPr lang="en-US"/>
          </a:p>
        </p:txBody>
      </p:sp>
    </p:spTree>
    <p:extLst>
      <p:ext uri="{BB962C8B-B14F-4D97-AF65-F5344CB8AC3E}">
        <p14:creationId xmlns:p14="http://schemas.microsoft.com/office/powerpoint/2010/main" val="103693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must</a:t>
            </a:r>
            <a:r>
              <a:rPr lang="en-US" baseline="0" dirty="0" smtClean="0"/>
              <a:t> take 6 credits or more per term to receive the grant, and be eligible for renewal. OSAC will only consider exceptions to this requirement if the student experiences a serious illness/injury, a family member death/serious illness or injury, physical natural disaster, military duty or training, etc.</a:t>
            </a:r>
            <a:endParaRPr lang="en-US" dirty="0" smtClean="0"/>
          </a:p>
          <a:p>
            <a:endParaRPr lang="en-US" dirty="0" smtClean="0"/>
          </a:p>
          <a:p>
            <a:r>
              <a:rPr lang="en-US" dirty="0" smtClean="0"/>
              <a:t>Talk to your Financial</a:t>
            </a:r>
            <a:r>
              <a:rPr lang="en-US" baseline="0" dirty="0" smtClean="0"/>
              <a:t> Aid</a:t>
            </a:r>
            <a:r>
              <a:rPr lang="en-US" dirty="0" smtClean="0"/>
              <a:t> office to find out your exact award amount – but partial</a:t>
            </a:r>
            <a:r>
              <a:rPr lang="en-US" baseline="0" dirty="0" smtClean="0"/>
              <a:t> awards are </a:t>
            </a:r>
            <a:r>
              <a:rPr lang="en-US" dirty="0" smtClean="0"/>
              <a:t>approximately 50% (6-8 credits) or 75% (9-11 credits) of the full-time</a:t>
            </a:r>
            <a:r>
              <a:rPr lang="en-US" baseline="0" dirty="0" smtClean="0"/>
              <a:t> award amount.</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13</a:t>
            </a:fld>
            <a:endParaRPr lang="en-US"/>
          </a:p>
        </p:txBody>
      </p:sp>
    </p:spTree>
    <p:extLst>
      <p:ext uri="{BB962C8B-B14F-4D97-AF65-F5344CB8AC3E}">
        <p14:creationId xmlns:p14="http://schemas.microsoft.com/office/powerpoint/2010/main" val="164819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First-Year</a:t>
            </a:r>
            <a:r>
              <a:rPr lang="en-US" baseline="0" dirty="0" smtClean="0"/>
              <a:t> Experience is different at each community college; it</a:t>
            </a:r>
            <a:r>
              <a:rPr lang="en-US" dirty="0" smtClean="0"/>
              <a:t> could be an orientation</a:t>
            </a:r>
            <a:r>
              <a:rPr lang="en-US" baseline="0" dirty="0" smtClean="0"/>
              <a:t> session, credit course, online learning, etc. You must complete FYE during your first three terms in Oregon Promise, or your grant will not be renewed.</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14</a:t>
            </a:fld>
            <a:endParaRPr lang="en-US"/>
          </a:p>
        </p:txBody>
      </p:sp>
    </p:spTree>
    <p:extLst>
      <p:ext uri="{BB962C8B-B14F-4D97-AF65-F5344CB8AC3E}">
        <p14:creationId xmlns:p14="http://schemas.microsoft.com/office/powerpoint/2010/main" val="324479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following types of credits may count toward the 90 credit limit:</a:t>
            </a:r>
          </a:p>
          <a:p>
            <a:endParaRPr lang="en-US" dirty="0" smtClean="0"/>
          </a:p>
          <a:p>
            <a:pPr marL="171450" indent="-171450">
              <a:buFont typeface="Arial" panose="020B0604020202020204" pitchFamily="34" charset="0"/>
              <a:buChar char="•"/>
            </a:pPr>
            <a:r>
              <a:rPr lang="en-US" dirty="0" smtClean="0"/>
              <a:t>College credits you take while in high school or as part of a high school completion program</a:t>
            </a:r>
          </a:p>
          <a:p>
            <a:pPr marL="171450" indent="-171450">
              <a:buFont typeface="Arial" panose="020B0604020202020204" pitchFamily="34" charset="0"/>
              <a:buChar char="•"/>
            </a:pPr>
            <a:r>
              <a:rPr lang="en-US" dirty="0" smtClean="0"/>
              <a:t>College credits you take during summer term*</a:t>
            </a:r>
          </a:p>
          <a:p>
            <a:pPr marL="171450" indent="-171450">
              <a:buFont typeface="Arial" panose="020B0604020202020204" pitchFamily="34" charset="0"/>
              <a:buChar char="•"/>
            </a:pPr>
            <a:r>
              <a:rPr lang="en-US" dirty="0" smtClean="0"/>
              <a:t>College credits you take at another college or university while dual-enrolled at a community college</a:t>
            </a:r>
          </a:p>
          <a:p>
            <a:pPr marL="171450" indent="-171450">
              <a:buFont typeface="Arial" panose="020B0604020202020204" pitchFamily="34" charset="0"/>
              <a:buChar char="•"/>
            </a:pPr>
            <a:r>
              <a:rPr lang="en-US" dirty="0" smtClean="0"/>
              <a:t>College credits for courses you withdraw from or fail</a:t>
            </a:r>
          </a:p>
          <a:p>
            <a:pPr marL="171450" indent="-171450">
              <a:buFont typeface="Arial" panose="020B0604020202020204" pitchFamily="34" charset="0"/>
              <a:buChar char="•"/>
            </a:pPr>
            <a:r>
              <a:rPr lang="en-US" dirty="0" smtClean="0"/>
              <a:t>Advanced Placement (AP) or International Baccalaureate (IB) credits earned </a:t>
            </a:r>
          </a:p>
          <a:p>
            <a:pPr marL="171450" indent="-171450">
              <a:buFont typeface="Arial" panose="020B0604020202020204" pitchFamily="34" charset="0"/>
              <a:buChar char="•"/>
            </a:pPr>
            <a:r>
              <a:rPr lang="en-US" dirty="0" smtClean="0"/>
              <a:t>Any other college credits you attempt or complete prior to and during your time as an Oregon Promise recipient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F2675C-AD9D-084D-AD55-E8873CC832D4}" type="slidenum">
              <a:rPr lang="en-US" smtClean="0"/>
              <a:t>15</a:t>
            </a:fld>
            <a:endParaRPr lang="en-US"/>
          </a:p>
        </p:txBody>
      </p:sp>
    </p:spTree>
    <p:extLst>
      <p:ext uri="{BB962C8B-B14F-4D97-AF65-F5344CB8AC3E}">
        <p14:creationId xmlns:p14="http://schemas.microsoft.com/office/powerpoint/2010/main" val="400067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student’s eligibility may run out partway through a school year, since it depends on when they reach the 90 credit limit. </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16</a:t>
            </a:fld>
            <a:endParaRPr lang="en-US"/>
          </a:p>
        </p:txBody>
      </p:sp>
    </p:spTree>
    <p:extLst>
      <p:ext uri="{BB962C8B-B14F-4D97-AF65-F5344CB8AC3E}">
        <p14:creationId xmlns:p14="http://schemas.microsoft.com/office/powerpoint/2010/main" val="4268408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17</a:t>
            </a:fld>
            <a:endParaRPr lang="en-US"/>
          </a:p>
        </p:txBody>
      </p:sp>
    </p:spTree>
    <p:extLst>
      <p:ext uri="{BB962C8B-B14F-4D97-AF65-F5344CB8AC3E}">
        <p14:creationId xmlns:p14="http://schemas.microsoft.com/office/powerpoint/2010/main" val="60696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range of full-year award amounts for Oregon Promise students in 2021-22 (before the co-pay is removed). </a:t>
            </a:r>
            <a:r>
              <a:rPr lang="en-US" dirty="0" smtClean="0"/>
              <a:t>These are the </a:t>
            </a:r>
            <a:r>
              <a:rPr lang="en-US" baseline="0" dirty="0" smtClean="0"/>
              <a:t>award</a:t>
            </a:r>
            <a:r>
              <a:rPr lang="en-US" dirty="0" smtClean="0"/>
              <a:t> amounts if the student attends Full Time</a:t>
            </a:r>
            <a:r>
              <a:rPr lang="en-US" baseline="0" dirty="0" smtClean="0"/>
              <a:t> (12 or more credits)</a:t>
            </a:r>
            <a:r>
              <a:rPr lang="en-US" dirty="0" smtClean="0"/>
              <a:t> – if they take between</a:t>
            </a:r>
            <a:r>
              <a:rPr lang="en-US" baseline="0" dirty="0" smtClean="0"/>
              <a:t> 6-11 credits, they will receive a lower award amount.</a:t>
            </a:r>
          </a:p>
          <a:p>
            <a:endParaRPr lang="en-US" baseline="0" dirty="0" smtClean="0"/>
          </a:p>
          <a:p>
            <a:r>
              <a:rPr lang="en-US" baseline="0" dirty="0" smtClean="0"/>
              <a:t>A student’s Oregon Promise award can change each year that they are in college (or from term to term). Let’s explore the different factors that are used to calculate a student’s award amount.</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18</a:t>
            </a:fld>
            <a:endParaRPr lang="en-US"/>
          </a:p>
        </p:txBody>
      </p:sp>
    </p:spTree>
    <p:extLst>
      <p:ext uri="{BB962C8B-B14F-4D97-AF65-F5344CB8AC3E}">
        <p14:creationId xmlns:p14="http://schemas.microsoft.com/office/powerpoint/2010/main" val="3123003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Each student’s Oregon Promise award amount is based on a calculation that considers</a:t>
            </a:r>
            <a:r>
              <a:rPr lang="en-US" sz="1200" baseline="0" dirty="0" smtClean="0"/>
              <a:t> these 4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smtClean="0">
              <a:solidFill>
                <a:srgbClr val="59595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95CBCF"/>
                </a:solidFill>
              </a:rPr>
              <a:t>1) Co-Pay: </a:t>
            </a:r>
            <a:r>
              <a:rPr lang="en-US" sz="1200" dirty="0" smtClean="0">
                <a:solidFill>
                  <a:srgbClr val="595959"/>
                </a:solidFill>
              </a:rPr>
              <a:t>A $50 co-pay is automatically deducted from your Oregon Promise award each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95CBC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95CBCF"/>
                </a:solidFill>
              </a:rPr>
              <a:t>2) Tuition Cost: </a:t>
            </a:r>
            <a:r>
              <a:rPr lang="en-US" sz="1200" dirty="0" smtClean="0">
                <a:solidFill>
                  <a:srgbClr val="595959"/>
                </a:solidFill>
              </a:rPr>
              <a:t>Community college tuition cost varies from school to school. Oregon Promise covers up to the </a:t>
            </a:r>
            <a:r>
              <a:rPr lang="en-US" sz="1200" i="1" u="sng" dirty="0" smtClean="0">
                <a:solidFill>
                  <a:srgbClr val="595959"/>
                </a:solidFill>
              </a:rPr>
              <a:t>average</a:t>
            </a:r>
            <a:r>
              <a:rPr lang="en-US" sz="1200" dirty="0" smtClean="0">
                <a:solidFill>
                  <a:srgbClr val="595959"/>
                </a:solidFill>
              </a:rPr>
              <a:t> cost of tuition. Tuition at your college may be higher or lower than the average.</a:t>
            </a:r>
            <a:r>
              <a:rPr lang="en-US" sz="1200" dirty="0" smtClean="0"/>
              <a:t> If</a:t>
            </a:r>
            <a:r>
              <a:rPr lang="en-US" sz="1200" baseline="0" dirty="0" smtClean="0"/>
              <a:t> you’re going to a more expensive college, then you will likely end up paying more out of pocket. If you are at a less expensive college, your award may be lower than the average tuition.</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95CBC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95CBCF"/>
                </a:solidFill>
              </a:rPr>
              <a:t>3)</a:t>
            </a:r>
            <a:r>
              <a:rPr lang="en-US" sz="1600" b="1" baseline="0" dirty="0" smtClean="0">
                <a:solidFill>
                  <a:srgbClr val="95CBCF"/>
                </a:solidFill>
              </a:rPr>
              <a:t> </a:t>
            </a:r>
            <a:r>
              <a:rPr lang="en-US" sz="1600" b="1" dirty="0" smtClean="0">
                <a:solidFill>
                  <a:srgbClr val="95CBCF"/>
                </a:solidFill>
              </a:rPr>
              <a:t>Number of Credits Taken: </a:t>
            </a:r>
            <a:r>
              <a:rPr lang="en-US" sz="1200" dirty="0" smtClean="0">
                <a:solidFill>
                  <a:srgbClr val="595959"/>
                </a:solidFill>
              </a:rPr>
              <a:t>Oregon Promise covers up to 12 credits per term. You are financially responsible for any credits over 12. If you take 6-11 credits, you will receive a lower award amount.</a:t>
            </a:r>
            <a:endParaRPr lang="en-US" sz="600" dirty="0" smtClean="0">
              <a:solidFill>
                <a:srgbClr val="59595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dirty="0" smtClean="0">
              <a:solidFill>
                <a:srgbClr val="95CBC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smtClean="0">
                <a:solidFill>
                  <a:srgbClr val="95CBCF"/>
                </a:solidFill>
              </a:rPr>
              <a:t>4) Federal Pell Grant &amp; Oregon Opportunity Grant:</a:t>
            </a:r>
            <a:r>
              <a:rPr lang="en-US" sz="4800" b="1" baseline="0" dirty="0" smtClean="0">
                <a:solidFill>
                  <a:srgbClr val="95CBCF"/>
                </a:solidFill>
              </a:rPr>
              <a:t> </a:t>
            </a:r>
            <a:r>
              <a:rPr lang="en-US" sz="4000" dirty="0" smtClean="0">
                <a:solidFill>
                  <a:srgbClr val="595959"/>
                </a:solidFill>
              </a:rPr>
              <a:t>Oregon Promise covers remaining tuition amount (up to 12 credits) after any Federal Pell Grant and Oregon Opportunity Grant funds have been applied.</a:t>
            </a:r>
            <a:endParaRPr lang="en-US" sz="800" dirty="0" smtClean="0">
              <a:solidFill>
                <a:srgbClr val="595959"/>
              </a:solidFill>
            </a:endParaRPr>
          </a:p>
        </p:txBody>
      </p:sp>
      <p:sp>
        <p:nvSpPr>
          <p:cNvPr id="4" name="Slide Number Placeholder 3"/>
          <p:cNvSpPr>
            <a:spLocks noGrp="1"/>
          </p:cNvSpPr>
          <p:nvPr>
            <p:ph type="sldNum" sz="quarter" idx="10"/>
          </p:nvPr>
        </p:nvSpPr>
        <p:spPr/>
        <p:txBody>
          <a:bodyPr/>
          <a:lstStyle/>
          <a:p>
            <a:pPr defTabSz="949478">
              <a:defRPr/>
            </a:pPr>
            <a:fld id="{FC8BD8E7-1312-41F3-99C4-6DA5AF891969}" type="slidenum">
              <a:rPr lang="en-US">
                <a:solidFill>
                  <a:srgbClr val="595959"/>
                </a:solidFill>
                <a:latin typeface="Calibri"/>
              </a:rPr>
              <a:pPr defTabSz="949478">
                <a:defRPr/>
              </a:pPr>
              <a:t>19</a:t>
            </a:fld>
            <a:endParaRPr lang="en-US">
              <a:solidFill>
                <a:srgbClr val="595959"/>
              </a:solidFill>
              <a:latin typeface="Calibri"/>
            </a:endParaRPr>
          </a:p>
        </p:txBody>
      </p:sp>
    </p:spTree>
    <p:extLst>
      <p:ext uri="{BB962C8B-B14F-4D97-AF65-F5344CB8AC3E}">
        <p14:creationId xmlns:p14="http://schemas.microsoft.com/office/powerpoint/2010/main" val="356653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want to learn more in-depth about other topics, view the other videos available on the OSAC Oregon YouTube </a:t>
            </a:r>
            <a:r>
              <a:rPr lang="en-US" baseline="0" dirty="0" smtClean="0"/>
              <a:t>Channel</a:t>
            </a:r>
          </a:p>
          <a:p>
            <a:endParaRPr lang="en-US" baseline="0" dirty="0" smtClean="0"/>
          </a:p>
          <a:p>
            <a:r>
              <a:rPr lang="en-US" baseline="0" dirty="0" smtClean="0"/>
              <a:t>Select the “Oregon Promise Playlist” for other videos on how to apply, how to complete GPA verification, and other key topics.</a:t>
            </a:r>
          </a:p>
        </p:txBody>
      </p:sp>
      <p:sp>
        <p:nvSpPr>
          <p:cNvPr id="4" name="Slide Number Placeholder 3"/>
          <p:cNvSpPr>
            <a:spLocks noGrp="1"/>
          </p:cNvSpPr>
          <p:nvPr>
            <p:ph type="sldNum" sz="quarter" idx="5"/>
          </p:nvPr>
        </p:nvSpPr>
        <p:spPr/>
        <p:txBody>
          <a:bodyPr/>
          <a:lstStyle/>
          <a:p>
            <a:fld id="{B1F2675C-AD9D-084D-AD55-E8873CC832D4}" type="slidenum">
              <a:rPr lang="en-US" smtClean="0"/>
              <a:t>2</a:t>
            </a:fld>
            <a:endParaRPr lang="en-US"/>
          </a:p>
        </p:txBody>
      </p:sp>
    </p:spTree>
    <p:extLst>
      <p:ext uri="{BB962C8B-B14F-4D97-AF65-F5344CB8AC3E}">
        <p14:creationId xmlns:p14="http://schemas.microsoft.com/office/powerpoint/2010/main" val="227697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595959"/>
                </a:solidFill>
              </a:rPr>
              <a:t>This shows three sample students</a:t>
            </a:r>
            <a:r>
              <a:rPr lang="en-US" b="0" baseline="0" dirty="0" smtClean="0">
                <a:solidFill>
                  <a:srgbClr val="595959"/>
                </a:solidFill>
              </a:rPr>
              <a:t> in different financial situations, and how their Oregon Promise award is calculated. The dotted line represents the average community college tuition cost in 2021-22, which may vary each year. </a:t>
            </a:r>
            <a:endParaRPr lang="en-US" b="0" dirty="0" smtClean="0">
              <a:solidFill>
                <a:srgbClr val="595959"/>
              </a:solidFill>
            </a:endParaRPr>
          </a:p>
          <a:p>
            <a:endParaRPr lang="en-US" b="0" dirty="0" smtClean="0">
              <a:solidFill>
                <a:srgbClr val="595959"/>
              </a:solidFill>
            </a:endParaRPr>
          </a:p>
          <a:p>
            <a:r>
              <a:rPr lang="en-US" b="0" dirty="0" smtClean="0">
                <a:solidFill>
                  <a:srgbClr val="595959"/>
                </a:solidFill>
              </a:rPr>
              <a:t>The Expected Family Contribution (EFC) is a number that</a:t>
            </a:r>
            <a:r>
              <a:rPr lang="en-US" b="0" baseline="0" dirty="0" smtClean="0">
                <a:solidFill>
                  <a:srgbClr val="595959"/>
                </a:solidFill>
              </a:rPr>
              <a:t> is calculated based on a federal formula, from data that a student and their family submits via the FAFSA or ORSAA). The EFC is an indicator of a student’s financial need, for financial aid purposes. A lower EFC means greater financial need, and a higher EFC means lower financial need.</a:t>
            </a:r>
          </a:p>
          <a:p>
            <a:endParaRPr lang="en-US" b="0" baseline="0" dirty="0" smtClean="0">
              <a:solidFill>
                <a:srgbClr val="595959"/>
              </a:solidFill>
            </a:endParaRPr>
          </a:p>
          <a:p>
            <a:r>
              <a:rPr lang="en-US" b="1" baseline="0" dirty="0" smtClean="0">
                <a:solidFill>
                  <a:srgbClr val="595959"/>
                </a:solidFill>
              </a:rPr>
              <a:t>Student A </a:t>
            </a:r>
            <a:r>
              <a:rPr lang="en-US" b="0" baseline="0" dirty="0" smtClean="0">
                <a:solidFill>
                  <a:srgbClr val="595959"/>
                </a:solidFill>
              </a:rPr>
              <a:t>has a lower EFC, so they qualify for both the Federal Pell Grant and the Oregon Opportunity Grant. Since their tuition is already covered by these two grants, they automatically receive a minimum Oregon Promise award of $1,000 for the year. The student can use this money to pay for other educational expenses such as fees, books, transportation, housing, or other living expenses.</a:t>
            </a:r>
          </a:p>
          <a:p>
            <a:endParaRPr lang="en-US" b="0" baseline="0" dirty="0" smtClean="0">
              <a:solidFill>
                <a:srgbClr val="595959"/>
              </a:solidFill>
            </a:endParaRPr>
          </a:p>
          <a:p>
            <a:r>
              <a:rPr lang="en-US" b="1" baseline="0" dirty="0" smtClean="0">
                <a:solidFill>
                  <a:srgbClr val="595959"/>
                </a:solidFill>
              </a:rPr>
              <a:t>Student B</a:t>
            </a:r>
            <a:r>
              <a:rPr lang="en-US" b="0" baseline="0" dirty="0" smtClean="0">
                <a:solidFill>
                  <a:srgbClr val="595959"/>
                </a:solidFill>
              </a:rPr>
              <a:t> has a moderate EFC compared to Student A. The student qualifies for some Federal Pell Grant, but does not qualify for the Oregon Opportunity Grant. Oregon Promise fills in the student’s remaining need, up to the average cost of tuition.</a:t>
            </a:r>
          </a:p>
          <a:p>
            <a:endParaRPr lang="en-US" b="0" baseline="0" dirty="0" smtClean="0">
              <a:solidFill>
                <a:srgbClr val="59595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solidFill>
                  <a:srgbClr val="595959"/>
                </a:solidFill>
              </a:rPr>
              <a:t>Student C</a:t>
            </a:r>
            <a:r>
              <a:rPr lang="en-US" b="0" baseline="0" dirty="0" smtClean="0">
                <a:solidFill>
                  <a:srgbClr val="595959"/>
                </a:solidFill>
              </a:rPr>
              <a:t> has a higher EFC compared to the other two students. This student does not qualify for the Federal Pell Grant or the Oregon Opportunity Grant. They will receive a higher Oregon Promise award, up to the average cost of tuition.</a:t>
            </a:r>
          </a:p>
          <a:p>
            <a:endParaRPr lang="en-US" dirty="0" smtClean="0"/>
          </a:p>
          <a:p>
            <a:endParaRPr lang="en-US" sz="800" dirty="0" smtClean="0">
              <a:solidFill>
                <a:srgbClr val="595959"/>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4000" dirty="0" smtClean="0"/>
          </a:p>
          <a:p>
            <a:pPr marL="0" indent="0">
              <a:buFont typeface="+mj-lt"/>
              <a:buNone/>
            </a:pPr>
            <a:endParaRPr lang="en-US" sz="4000" dirty="0" smtClean="0">
              <a:solidFill>
                <a:srgbClr val="595959"/>
              </a:solidFill>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20</a:t>
            </a:fld>
            <a:endParaRPr lang="en-US"/>
          </a:p>
        </p:txBody>
      </p:sp>
    </p:spTree>
    <p:extLst>
      <p:ext uri="{BB962C8B-B14F-4D97-AF65-F5344CB8AC3E}">
        <p14:creationId xmlns:p14="http://schemas.microsoft.com/office/powerpoint/2010/main" val="4226157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Oregon Promise</a:t>
            </a:r>
            <a:r>
              <a:rPr lang="en-US" baseline="0" dirty="0" smtClean="0"/>
              <a:t> helps students pay for community college tuition. Keep in mind that there are other costs of college attendance that students and families need to plan for: room and board, books and supplies, fees, personal expenses, transportation, etc.</a:t>
            </a:r>
            <a:endParaRPr lang="en-US" dirty="0" smtClean="0"/>
          </a:p>
          <a:p>
            <a:endParaRPr lang="en-US"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21</a:t>
            </a:fld>
            <a:endParaRPr lang="en-US"/>
          </a:p>
        </p:txBody>
      </p:sp>
    </p:spTree>
    <p:extLst>
      <p:ext uri="{BB962C8B-B14F-4D97-AF65-F5344CB8AC3E}">
        <p14:creationId xmlns:p14="http://schemas.microsoft.com/office/powerpoint/2010/main" val="3388192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Here are a few unique situations to consider,</a:t>
            </a:r>
            <a:r>
              <a:rPr lang="en-US" baseline="0" dirty="0" smtClean="0"/>
              <a:t> for Oregon Promise students.</a:t>
            </a:r>
            <a:endParaRPr lang="en-US" dirty="0" smtClean="0"/>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22</a:t>
            </a:fld>
            <a:endParaRPr lang="en-US"/>
          </a:p>
        </p:txBody>
      </p:sp>
    </p:spTree>
    <p:extLst>
      <p:ext uri="{BB962C8B-B14F-4D97-AF65-F5344CB8AC3E}">
        <p14:creationId xmlns:p14="http://schemas.microsoft.com/office/powerpoint/2010/main" val="1706827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college has their own definition</a:t>
            </a:r>
            <a:r>
              <a:rPr lang="en-US" baseline="0" dirty="0" smtClean="0"/>
              <a:t> of Satisfactory Academic Progress. Talk to your college to learn more.</a:t>
            </a:r>
          </a:p>
          <a:p>
            <a:endParaRPr lang="en-US" baseline="0" dirty="0" smtClean="0"/>
          </a:p>
          <a:p>
            <a:r>
              <a:rPr lang="en-US" baseline="0" dirty="0" smtClean="0"/>
              <a:t>If a student is not meeting </a:t>
            </a:r>
            <a:r>
              <a:rPr lang="en-US" baseline="0" dirty="0" smtClean="0"/>
              <a:t>SAP, </a:t>
            </a:r>
            <a:r>
              <a:rPr lang="en-US" baseline="0" dirty="0" smtClean="0"/>
              <a:t>then they can still be eligible for a renewal grant, if they stay enrolled in at least 6 credits each term. They will have to pay for </a:t>
            </a:r>
            <a:r>
              <a:rPr lang="en-US" baseline="0" dirty="0" smtClean="0"/>
              <a:t>the </a:t>
            </a:r>
            <a:r>
              <a:rPr lang="en-US" baseline="0" dirty="0" smtClean="0"/>
              <a:t>term on their own.</a:t>
            </a:r>
          </a:p>
          <a:p>
            <a:endParaRPr lang="en-US" baseline="0"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23</a:t>
            </a:fld>
            <a:endParaRPr lang="en-US"/>
          </a:p>
        </p:txBody>
      </p:sp>
    </p:spTree>
    <p:extLst>
      <p:ext uri="{BB962C8B-B14F-4D97-AF65-F5344CB8AC3E}">
        <p14:creationId xmlns:p14="http://schemas.microsoft.com/office/powerpoint/2010/main" val="283865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You can be dual enrolled or in a Degree Partnership Program (DPP) and receive Oregon Promise. Please work closely with both colleges to ensure that you meet the following requirements:</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Establish a dual enrollment agreement between the two schools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Have the </a:t>
            </a:r>
            <a:r>
              <a:rPr lang="en-US" sz="1200" b="1" i="0" kern="1200" dirty="0" smtClean="0">
                <a:solidFill>
                  <a:schemeClr val="tx1"/>
                </a:solidFill>
                <a:effectLst/>
                <a:latin typeface="+mn-lt"/>
                <a:ea typeface="+mn-ea"/>
                <a:cs typeface="+mn-cs"/>
              </a:rPr>
              <a:t>community college listed as your</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home college</a:t>
            </a:r>
            <a:r>
              <a:rPr lang="en-US" sz="1200" b="0" i="0" kern="1200" dirty="0" smtClean="0">
                <a:solidFill>
                  <a:schemeClr val="tx1"/>
                </a:solidFill>
                <a:effectLst/>
                <a:latin typeface="+mn-lt"/>
                <a:ea typeface="+mn-ea"/>
                <a:cs typeface="+mn-cs"/>
              </a:rPr>
              <a:t> for financial aid purposes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Attempt at least 6 credits at the community college each term</a:t>
            </a:r>
          </a:p>
          <a:p>
            <a:pPr marL="0" indent="0">
              <a:buFont typeface="Arial" panose="020B0604020202020204" pitchFamily="34" charset="0"/>
              <a:buNone/>
            </a:pPr>
            <a:endParaRPr lang="en-US" sz="1200" b="1"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Oregon Promise will only pay for the credits you take at an Oregon community college.</a:t>
            </a:r>
            <a:r>
              <a:rPr lang="en-US" sz="1200" b="0" i="0" kern="1200" dirty="0" smtClean="0">
                <a:solidFill>
                  <a:schemeClr val="tx1"/>
                </a:solidFill>
                <a:effectLst/>
                <a:latin typeface="+mn-lt"/>
                <a:ea typeface="+mn-ea"/>
                <a:cs typeface="+mn-cs"/>
              </a:rPr>
              <a:t> However, </a:t>
            </a:r>
            <a:r>
              <a:rPr lang="en-US" sz="1200" b="0" i="1" kern="1200" dirty="0" smtClean="0">
                <a:solidFill>
                  <a:schemeClr val="tx1"/>
                </a:solidFill>
                <a:effectLst/>
                <a:latin typeface="+mn-lt"/>
                <a:ea typeface="+mn-ea"/>
                <a:cs typeface="+mn-cs"/>
              </a:rPr>
              <a:t>credits completed at both schools will count toward the </a:t>
            </a:r>
            <a:r>
              <a:rPr lang="en-US" sz="1200" b="0" i="1" kern="1200" dirty="0" smtClean="0">
                <a:solidFill>
                  <a:schemeClr val="tx1"/>
                </a:solidFill>
                <a:effectLst/>
                <a:latin typeface="+mn-lt"/>
                <a:ea typeface="+mn-ea"/>
                <a:cs typeface="+mn-cs"/>
                <a:hlinkClick r:id="rId3"/>
              </a:rPr>
              <a:t>90 credit limit</a:t>
            </a:r>
            <a:r>
              <a:rPr lang="en-US" sz="1200" b="0" i="0" kern="1200" dirty="0" smtClean="0">
                <a:solidFill>
                  <a:schemeClr val="tx1"/>
                </a:solidFill>
                <a:effectLst/>
                <a:latin typeface="+mn-lt"/>
                <a:ea typeface="+mn-ea"/>
                <a:cs typeface="+mn-cs"/>
              </a:rPr>
              <a:t> allowed by Oregon Promise.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 are dual enrolled between </a:t>
            </a:r>
            <a:r>
              <a:rPr lang="en-US" sz="1200" b="0" i="1" kern="1200" dirty="0" smtClean="0">
                <a:solidFill>
                  <a:schemeClr val="tx1"/>
                </a:solidFill>
                <a:effectLst/>
                <a:latin typeface="+mn-lt"/>
                <a:ea typeface="+mn-ea"/>
                <a:cs typeface="+mn-cs"/>
              </a:rPr>
              <a:t>multiple community colleges</a:t>
            </a:r>
            <a:r>
              <a:rPr lang="en-US" sz="1200" b="0" i="0" kern="1200" dirty="0" smtClean="0">
                <a:solidFill>
                  <a:schemeClr val="tx1"/>
                </a:solidFill>
                <a:effectLst/>
                <a:latin typeface="+mn-lt"/>
                <a:ea typeface="+mn-ea"/>
                <a:cs typeface="+mn-cs"/>
              </a:rPr>
              <a:t> in Oregon, make sure that a dual enrollment agreement is in place. You may be able to receive Oregon Promise funds to cover credits taken at both community colleges. Contact OSAC or your financial aid office for assistance.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If you are dual enrolled, please contact your community college financial aid office.</a:t>
            </a:r>
            <a:endParaRPr lang="en-US" sz="1200" b="0" i="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24</a:t>
            </a:fld>
            <a:endParaRPr lang="en-US"/>
          </a:p>
        </p:txBody>
      </p:sp>
    </p:spTree>
    <p:extLst>
      <p:ext uri="{BB962C8B-B14F-4D97-AF65-F5344CB8AC3E}">
        <p14:creationId xmlns:p14="http://schemas.microsoft.com/office/powerpoint/2010/main" val="135760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a:t>
            </a:r>
            <a:r>
              <a:rPr lang="en-US" baseline="0" dirty="0" smtClean="0"/>
              <a:t> keep receiving Oregon Promise if you transfer from one community college in Oregon to another. The only steps needed are:</a:t>
            </a:r>
          </a:p>
          <a:p>
            <a:pPr marL="171450" indent="-171450">
              <a:buFont typeface="Arial" panose="020B0604020202020204" pitchFamily="34" charset="0"/>
              <a:buChar char="•"/>
            </a:pPr>
            <a:r>
              <a:rPr lang="en-US" baseline="0" dirty="0" smtClean="0"/>
              <a:t>Add the community college to your FAFSA/ORSAA as soon as you know you’re going to transfer</a:t>
            </a:r>
          </a:p>
          <a:p>
            <a:pPr marL="171450" indent="-171450">
              <a:buFont typeface="Arial" panose="020B0604020202020204" pitchFamily="34" charset="0"/>
              <a:buChar char="•"/>
            </a:pPr>
            <a:r>
              <a:rPr lang="en-US" baseline="0" dirty="0" smtClean="0"/>
              <a:t>Be sure to follow-up with the new college to complete all requirements to receive financial aid, including Oregon Promise</a:t>
            </a:r>
            <a:endParaRPr lang="en-US" dirty="0" smtClean="0"/>
          </a:p>
          <a:p>
            <a:endParaRPr lang="en-US" baseline="0"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25</a:t>
            </a:fld>
            <a:endParaRPr lang="en-US"/>
          </a:p>
        </p:txBody>
      </p:sp>
    </p:spTree>
    <p:extLst>
      <p:ext uri="{BB962C8B-B14F-4D97-AF65-F5344CB8AC3E}">
        <p14:creationId xmlns:p14="http://schemas.microsoft.com/office/powerpoint/2010/main" val="121619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remember nothing else from this presentation, remember these four points!</a:t>
            </a:r>
            <a:endParaRPr lang="en-US" dirty="0" smtClean="0"/>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26</a:t>
            </a:fld>
            <a:endParaRPr lang="en-US"/>
          </a:p>
        </p:txBody>
      </p:sp>
    </p:spTree>
    <p:extLst>
      <p:ext uri="{BB962C8B-B14F-4D97-AF65-F5344CB8AC3E}">
        <p14:creationId xmlns:p14="http://schemas.microsoft.com/office/powerpoint/2010/main" val="1061614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5"/>
          </p:nvPr>
        </p:nvSpPr>
        <p:spPr/>
        <p:txBody>
          <a:bodyPr/>
          <a:lstStyle/>
          <a:p>
            <a:fld id="{B1F2675C-AD9D-084D-AD55-E8873CC832D4}" type="slidenum">
              <a:rPr lang="en-US" smtClean="0"/>
              <a:t>27</a:t>
            </a:fld>
            <a:endParaRPr lang="en-US"/>
          </a:p>
        </p:txBody>
      </p:sp>
    </p:spTree>
    <p:extLst>
      <p:ext uri="{BB962C8B-B14F-4D97-AF65-F5344CB8AC3E}">
        <p14:creationId xmlns:p14="http://schemas.microsoft.com/office/powerpoint/2010/main" val="53196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remember nothing else from this presentation, remember these four points!</a:t>
            </a:r>
            <a:endParaRPr lang="en-US" dirty="0" smtClean="0"/>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3</a:t>
            </a:fld>
            <a:endParaRPr lang="en-US"/>
          </a:p>
        </p:txBody>
      </p:sp>
    </p:spTree>
    <p:extLst>
      <p:ext uri="{BB962C8B-B14F-4D97-AF65-F5344CB8AC3E}">
        <p14:creationId xmlns:p14="http://schemas.microsoft.com/office/powerpoint/2010/main" val="169771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4</a:t>
            </a:fld>
            <a:endParaRPr lang="en-US"/>
          </a:p>
        </p:txBody>
      </p:sp>
    </p:spTree>
    <p:extLst>
      <p:ext uri="{BB962C8B-B14F-4D97-AF65-F5344CB8AC3E}">
        <p14:creationId xmlns:p14="http://schemas.microsoft.com/office/powerpoint/2010/main" val="213073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Oregon Promise? You represent o</a:t>
            </a:r>
            <a:r>
              <a:rPr lang="en-US" dirty="0" smtClean="0"/>
              <a:t>ver </a:t>
            </a:r>
            <a:r>
              <a:rPr lang="en-US" dirty="0" smtClean="0"/>
              <a:t>10,000 </a:t>
            </a:r>
            <a:r>
              <a:rPr lang="en-US" dirty="0" smtClean="0"/>
              <a:t>students across 17 community colleges in Oregon.</a:t>
            </a:r>
            <a:r>
              <a:rPr lang="en-US" baseline="0" dirty="0" smtClean="0"/>
              <a:t> Your community and state are committed to seeing you succeed in college and beyond!</a:t>
            </a:r>
          </a:p>
          <a:p>
            <a:endParaRPr lang="en-US" baseline="0" dirty="0" smtClean="0"/>
          </a:p>
          <a:p>
            <a:r>
              <a:rPr lang="en-US" baseline="0" dirty="0" smtClean="0"/>
              <a:t>Oregon Promise is a state grant that helps recent high school graduates and GED completers pay for community college tuition in Oregon.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1F2675C-AD9D-084D-AD55-E8873CC832D4}" type="slidenum">
              <a:rPr lang="en-US" smtClean="0"/>
              <a:t>5</a:t>
            </a:fld>
            <a:endParaRPr lang="en-US"/>
          </a:p>
        </p:txBody>
      </p:sp>
    </p:spTree>
    <p:extLst>
      <p:ext uri="{BB962C8B-B14F-4D97-AF65-F5344CB8AC3E}">
        <p14:creationId xmlns:p14="http://schemas.microsoft.com/office/powerpoint/2010/main" val="129346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learn more on our website:</a:t>
            </a:r>
            <a:r>
              <a:rPr lang="en-US" baseline="0" dirty="0" smtClean="0"/>
              <a:t> OregonPromise.org or OregonStudentAid.gov. </a:t>
            </a:r>
          </a:p>
          <a:p>
            <a:endParaRPr lang="en-US" baseline="0" dirty="0" smtClean="0"/>
          </a:p>
          <a:p>
            <a:r>
              <a:rPr lang="en-US" baseline="0" dirty="0" smtClean="0"/>
              <a:t>Visit the “Oregon Promise FAQs” page: https://oregonstudentaid.gov/oregon-promise-faq.aspx</a:t>
            </a:r>
          </a:p>
          <a:p>
            <a:endParaRPr lang="en-US" baseline="0" dirty="0" smtClean="0"/>
          </a:p>
          <a:p>
            <a:r>
              <a:rPr lang="en-US" baseline="0" dirty="0" smtClean="0"/>
              <a:t>Visit the “Information for Current Recipients” page: https://oregonstudentaid.gov/oregon-promise-recipients.aspx</a:t>
            </a:r>
          </a:p>
        </p:txBody>
      </p:sp>
      <p:sp>
        <p:nvSpPr>
          <p:cNvPr id="4" name="Slide Number Placeholder 3"/>
          <p:cNvSpPr>
            <a:spLocks noGrp="1"/>
          </p:cNvSpPr>
          <p:nvPr>
            <p:ph type="sldNum" sz="quarter" idx="5"/>
          </p:nvPr>
        </p:nvSpPr>
        <p:spPr/>
        <p:txBody>
          <a:bodyPr/>
          <a:lstStyle/>
          <a:p>
            <a:fld id="{B1F2675C-AD9D-084D-AD55-E8873CC832D4}" type="slidenum">
              <a:rPr lang="en-US" smtClean="0"/>
              <a:t>6</a:t>
            </a:fld>
            <a:endParaRPr lang="en-US"/>
          </a:p>
        </p:txBody>
      </p:sp>
    </p:spTree>
    <p:extLst>
      <p:ext uri="{BB962C8B-B14F-4D97-AF65-F5344CB8AC3E}">
        <p14:creationId xmlns:p14="http://schemas.microsoft.com/office/powerpoint/2010/main" val="201093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Check out this short video that explains the Oregon Promise 90 credit limit, and more, on the OSAC YouTube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0" rtl="0"/>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B1F2675C-AD9D-084D-AD55-E8873CC832D4}" type="slidenum">
              <a:rPr lang="en-US" smtClean="0"/>
              <a:t>7</a:t>
            </a:fld>
            <a:endParaRPr lang="en-US"/>
          </a:p>
        </p:txBody>
      </p:sp>
    </p:spTree>
    <p:extLst>
      <p:ext uri="{BB962C8B-B14F-4D97-AF65-F5344CB8AC3E}">
        <p14:creationId xmlns:p14="http://schemas.microsoft.com/office/powerpoint/2010/main" val="206223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questions at</a:t>
            </a:r>
            <a:r>
              <a:rPr lang="en-US" baseline="0" dirty="0" smtClean="0"/>
              <a:t> any time, contact OSAC and/or talk to your college Financial Aid Office. We’re here to support you!</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8</a:t>
            </a:fld>
            <a:endParaRPr lang="en-US"/>
          </a:p>
        </p:txBody>
      </p:sp>
    </p:spTree>
    <p:extLst>
      <p:ext uri="{BB962C8B-B14F-4D97-AF65-F5344CB8AC3E}">
        <p14:creationId xmlns:p14="http://schemas.microsoft.com/office/powerpoint/2010/main" val="89280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Each fall that you are</a:t>
            </a:r>
            <a:r>
              <a:rPr lang="en-US" baseline="0" dirty="0" smtClean="0"/>
              <a:t> attending a community college,</a:t>
            </a:r>
            <a:r>
              <a:rPr lang="en-US" dirty="0" smtClean="0"/>
              <a:t> your Oregon Promise</a:t>
            </a:r>
            <a:r>
              <a:rPr lang="en-US" baseline="0" dirty="0" smtClean="0"/>
              <a:t> Grant</a:t>
            </a:r>
            <a:r>
              <a:rPr lang="en-US" dirty="0" smtClean="0"/>
              <a:t> may be renewed if you meet certain criteria.</a:t>
            </a:r>
            <a:r>
              <a:rPr lang="en-US" baseline="0" dirty="0" smtClean="0"/>
              <a:t> This is called your “renewal” award.</a:t>
            </a:r>
            <a:endParaRPr lang="en-US" dirty="0" smtClean="0"/>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9</a:t>
            </a:fld>
            <a:endParaRPr lang="en-US"/>
          </a:p>
        </p:txBody>
      </p:sp>
    </p:spTree>
    <p:extLst>
      <p:ext uri="{BB962C8B-B14F-4D97-AF65-F5344CB8AC3E}">
        <p14:creationId xmlns:p14="http://schemas.microsoft.com/office/powerpoint/2010/main" val="363909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914400"/>
          </a:xfrm>
        </p:spPr>
        <p:txBody>
          <a:bodyPr anchor="t"/>
          <a:lstStyle>
            <a:lvl1pPr algn="l">
              <a:defRPr sz="3200" baseline="0">
                <a:solidFill>
                  <a:schemeClr val="accent1"/>
                </a:solidFill>
              </a:defRPr>
            </a:lvl1pPr>
          </a:lstStyle>
          <a:p>
            <a:r>
              <a:rPr lang="en-US" dirty="0"/>
              <a:t>Slide Title Calibri 32</a:t>
            </a:r>
            <a:br>
              <a:rPr lang="en-US" dirty="0"/>
            </a:b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343026"/>
            <a:ext cx="10972800" cy="4486274"/>
          </a:xfrm>
        </p:spPr>
        <p:txBody>
          <a:bodyPr/>
          <a:lstStyle>
            <a:lvl1pPr marL="457200" indent="-457200">
              <a:buFont typeface="Wingdings" panose="05000000000000000000" pitchFamily="2" charset="2"/>
              <a:buChar char="§"/>
              <a:defRPr baseline="0">
                <a:solidFill>
                  <a:schemeClr val="tx1">
                    <a:lumMod val="65000"/>
                    <a:lumOff val="35000"/>
                  </a:schemeClr>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Bullet line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60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3826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a-Title">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rgbClr val="837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bg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27748" y="713335"/>
            <a:ext cx="1980939" cy="997348"/>
          </a:xfrm>
          <a:prstGeom prst="rect">
            <a:avLst/>
          </a:prstGeom>
        </p:spPr>
      </p:pic>
    </p:spTree>
    <p:extLst>
      <p:ext uri="{BB962C8B-B14F-4D97-AF65-F5344CB8AC3E}">
        <p14:creationId xmlns:p14="http://schemas.microsoft.com/office/powerpoint/2010/main" val="389374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Title">
    <p:bg>
      <p:bgPr>
        <a:solidFill>
          <a:srgbClr val="837C67"/>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bg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3862" y="736063"/>
            <a:ext cx="1980939" cy="997348"/>
          </a:xfrm>
          <a:prstGeom prst="rect">
            <a:avLst/>
          </a:prstGeom>
        </p:spPr>
      </p:pic>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spTree>
    <p:extLst>
      <p:ext uri="{BB962C8B-B14F-4D97-AF65-F5344CB8AC3E}">
        <p14:creationId xmlns:p14="http://schemas.microsoft.com/office/powerpoint/2010/main" val="385178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Title">
    <p:bg>
      <p:bgPr>
        <a:solidFill>
          <a:srgbClr val="515139"/>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bg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3862" y="736063"/>
            <a:ext cx="1980939" cy="997348"/>
          </a:xfrm>
          <a:prstGeom prst="rect">
            <a:avLst/>
          </a:prstGeom>
        </p:spPr>
      </p:pic>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spTree>
    <p:extLst>
      <p:ext uri="{BB962C8B-B14F-4D97-AF65-F5344CB8AC3E}">
        <p14:creationId xmlns:p14="http://schemas.microsoft.com/office/powerpoint/2010/main" val="263767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Title">
    <p:bg>
      <p:bgPr>
        <a:solidFill>
          <a:schemeClr val="accent4"/>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tx2"/>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tx2"/>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tx2"/>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73862" y="736063"/>
            <a:ext cx="1980939" cy="997348"/>
          </a:xfrm>
          <a:prstGeom prst="rect">
            <a:avLst/>
          </a:prstGeom>
        </p:spPr>
      </p:pic>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spTree>
    <p:extLst>
      <p:ext uri="{BB962C8B-B14F-4D97-AF65-F5344CB8AC3E}">
        <p14:creationId xmlns:p14="http://schemas.microsoft.com/office/powerpoint/2010/main" val="260285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a-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42816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b-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endParaRPr lang="en-US" dirty="0"/>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tx2">
                    <a:lumMod val="75000"/>
                  </a:schemeClr>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37698" y="5098742"/>
            <a:ext cx="1980939" cy="997348"/>
          </a:xfrm>
          <a:prstGeom prst="rect">
            <a:avLst/>
          </a:prstGeom>
        </p:spPr>
      </p:pic>
      <p:sp>
        <p:nvSpPr>
          <p:cNvPr id="8"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340784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rgbClr val="837C67"/>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i="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2789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d-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chemeClr val="accent4"/>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tx1"/>
                </a:solidFill>
                <a:latin typeface="Calibri Light" panose="020F0302020204030204" pitchFamily="34" charset="0"/>
                <a:cs typeface="Calibri Light" panose="020F0302020204030204" pitchFamily="34" charset="0"/>
              </a:defRPr>
            </a:lvl1pPr>
          </a:lstStyle>
          <a:p>
            <a:r>
              <a:rPr lang="en-US" dirty="0"/>
              <a:t>SUBTITLE – CALIBRI – LIGHT WHITE – 32 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baseline="0">
                <a:solidFill>
                  <a:schemeClr val="tx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p>
        </p:txBody>
      </p:sp>
    </p:spTree>
    <p:extLst>
      <p:ext uri="{BB962C8B-B14F-4D97-AF65-F5344CB8AC3E}">
        <p14:creationId xmlns:p14="http://schemas.microsoft.com/office/powerpoint/2010/main" val="1063371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a-Subtitle">
    <p:bg>
      <p:bgPr>
        <a:solidFill>
          <a:schemeClr val="accent1"/>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600" b="1" baseline="0">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9" name="Text Placeholder 5"/>
          <p:cNvSpPr>
            <a:spLocks noGrp="1"/>
          </p:cNvSpPr>
          <p:nvPr>
            <p:ph type="body" sz="quarter" idx="13" hasCustomPrompt="1"/>
          </p:nvPr>
        </p:nvSpPr>
        <p:spPr>
          <a:xfrm>
            <a:off x="500647" y="2577948"/>
            <a:ext cx="3878664" cy="2324945"/>
          </a:xfrm>
          <a:prstGeom prst="rect">
            <a:avLst/>
          </a:prstGeom>
        </p:spPr>
        <p:txBody>
          <a:bodyPr>
            <a:noAutofit/>
          </a:bodyPr>
          <a:lstStyle>
            <a:lvl1pPr marL="0" indent="0">
              <a:buFontTx/>
              <a:buNone/>
              <a:defRPr sz="2000" b="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20 </a:t>
            </a:r>
            <a:r>
              <a:rPr lang="en-US" dirty="0" err="1"/>
              <a:t>pt</a:t>
            </a:r>
            <a:endParaRPr lang="en-US" dirty="0"/>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9" name="Text Placeholder 5"/>
          <p:cNvSpPr>
            <a:spLocks noGrp="1"/>
          </p:cNvSpPr>
          <p:nvPr>
            <p:ph type="body" sz="quarter" idx="19" hasCustomPrompt="1"/>
          </p:nvPr>
        </p:nvSpPr>
        <p:spPr>
          <a:xfrm>
            <a:off x="6992847"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0" name="Text Placeholder 5"/>
          <p:cNvSpPr>
            <a:spLocks noGrp="1"/>
          </p:cNvSpPr>
          <p:nvPr>
            <p:ph type="body" sz="quarter" idx="20" hasCustomPrompt="1"/>
          </p:nvPr>
        </p:nvSpPr>
        <p:spPr>
          <a:xfrm>
            <a:off x="10502255" y="287343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Text Placeholder 5"/>
          <p:cNvSpPr>
            <a:spLocks noGrp="1"/>
          </p:cNvSpPr>
          <p:nvPr>
            <p:ph type="body" sz="quarter" idx="21" hasCustomPrompt="1"/>
          </p:nvPr>
        </p:nvSpPr>
        <p:spPr>
          <a:xfrm>
            <a:off x="10502256" y="521204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2" name="Text Placeholder 5"/>
          <p:cNvSpPr>
            <a:spLocks noGrp="1"/>
          </p:cNvSpPr>
          <p:nvPr>
            <p:ph type="body" sz="quarter" idx="22" hasCustomPrompt="1"/>
          </p:nvPr>
        </p:nvSpPr>
        <p:spPr>
          <a:xfrm>
            <a:off x="6992847" y="5231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9233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4535"/>
            <a:ext cx="10972800" cy="727443"/>
          </a:xfrm>
        </p:spPr>
        <p:txBody>
          <a:bodyPr anchor="t">
            <a:normAutofit/>
          </a:bodyPr>
          <a:lstStyle>
            <a:lvl1pPr algn="l">
              <a:defRPr sz="3200" baseline="0">
                <a:solidFill>
                  <a:schemeClr val="accent1"/>
                </a:solidFill>
              </a:defRPr>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556924"/>
            <a:ext cx="10972800" cy="4272376"/>
          </a:xfrm>
        </p:spPr>
        <p:txBody>
          <a:bodyPr/>
          <a:lstStyle>
            <a:lvl1pPr marL="0" indent="0">
              <a:buFont typeface="Wingdings" panose="05000000000000000000" pitchFamily="2" charset="2"/>
              <a:buNone/>
              <a:defRPr sz="2000" baseline="0">
                <a:solidFill>
                  <a:schemeClr val="tx1"/>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Paragraph Text – Garamond– Black – 20 PT 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vis,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a:p>
            <a:pPr lvl="0"/>
            <a:endParaRPr lang="en-US" dirty="0"/>
          </a:p>
        </p:txBody>
      </p:sp>
      <p:sp>
        <p:nvSpPr>
          <p:cNvPr id="6" name="Text Placeholder 5"/>
          <p:cNvSpPr>
            <a:spLocks noGrp="1"/>
          </p:cNvSpPr>
          <p:nvPr>
            <p:ph type="body" sz="quarter" idx="12" hasCustomPrompt="1"/>
          </p:nvPr>
        </p:nvSpPr>
        <p:spPr>
          <a:xfrm>
            <a:off x="609600" y="829481"/>
            <a:ext cx="10972800" cy="551124"/>
          </a:xfrm>
        </p:spPr>
        <p:txBody>
          <a:bodyPr anchor="t">
            <a:noAutofit/>
          </a:bodyPr>
          <a:lstStyle>
            <a:lvl1pPr marL="0" indent="0">
              <a:buNone/>
              <a:defRPr sz="2400" b="1" baseline="0">
                <a:solidFill>
                  <a:schemeClr val="tx2"/>
                </a:solidFill>
                <a:latin typeface="Calibri Light" panose="020F0302020204030204" pitchFamily="34" charset="0"/>
                <a:cs typeface="Calibri Light" panose="020F0302020204030204" pitchFamily="34" charset="0"/>
              </a:defRPr>
            </a:lvl1pPr>
          </a:lstStyle>
          <a:p>
            <a:pPr lvl="0"/>
            <a:r>
              <a:rPr lang="en-US" dirty="0"/>
              <a:t>Subtitle Calibri Light Bold 24</a:t>
            </a:r>
          </a:p>
        </p:txBody>
      </p:sp>
    </p:spTree>
    <p:extLst>
      <p:ext uri="{BB962C8B-B14F-4D97-AF65-F5344CB8AC3E}">
        <p14:creationId xmlns:p14="http://schemas.microsoft.com/office/powerpoint/2010/main" val="2140337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b-Subtitle">
    <p:bg>
      <p:bgPr>
        <a:solidFill>
          <a:schemeClr val="accent6"/>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600" b="1" baseline="0">
                <a:solidFill>
                  <a:schemeClr val="tx2">
                    <a:lumMod val="75000"/>
                    <a:lumOff val="25000"/>
                  </a:schemeClr>
                </a:solidFill>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9" name="Text Placeholder 5"/>
          <p:cNvSpPr>
            <a:spLocks noGrp="1"/>
          </p:cNvSpPr>
          <p:nvPr>
            <p:ph type="body" sz="quarter" idx="13" hasCustomPrompt="1"/>
          </p:nvPr>
        </p:nvSpPr>
        <p:spPr>
          <a:xfrm>
            <a:off x="500647" y="2500829"/>
            <a:ext cx="3878664" cy="2402063"/>
          </a:xfrm>
          <a:prstGeom prst="rect">
            <a:avLst/>
          </a:prstGeom>
        </p:spPr>
        <p:txBody>
          <a:bodyPr>
            <a:noAutofit/>
          </a:bodyPr>
          <a:lstStyle>
            <a:lvl1pPr marL="0" indent="0">
              <a:buFontTx/>
              <a:buNone/>
              <a:defRPr sz="2000" b="1">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16pt</a:t>
            </a:r>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9" name="Text Placeholder 5"/>
          <p:cNvSpPr>
            <a:spLocks noGrp="1"/>
          </p:cNvSpPr>
          <p:nvPr>
            <p:ph type="body" sz="quarter" idx="19" hasCustomPrompt="1"/>
          </p:nvPr>
        </p:nvSpPr>
        <p:spPr>
          <a:xfrm>
            <a:off x="6992847"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0" name="Text Placeholder 5"/>
          <p:cNvSpPr>
            <a:spLocks noGrp="1"/>
          </p:cNvSpPr>
          <p:nvPr>
            <p:ph type="body" sz="quarter" idx="20" hasCustomPrompt="1"/>
          </p:nvPr>
        </p:nvSpPr>
        <p:spPr>
          <a:xfrm>
            <a:off x="10502256" y="521204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Text Placeholder 5"/>
          <p:cNvSpPr>
            <a:spLocks noGrp="1"/>
          </p:cNvSpPr>
          <p:nvPr>
            <p:ph type="body" sz="quarter" idx="21" hasCustomPrompt="1"/>
          </p:nvPr>
        </p:nvSpPr>
        <p:spPr>
          <a:xfrm>
            <a:off x="10502256"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2" name="Text Placeholder 5"/>
          <p:cNvSpPr>
            <a:spLocks noGrp="1"/>
          </p:cNvSpPr>
          <p:nvPr>
            <p:ph type="body" sz="quarter" idx="22" hasCustomPrompt="1"/>
          </p:nvPr>
        </p:nvSpPr>
        <p:spPr>
          <a:xfrm>
            <a:off x="6992846" y="523399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93071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c-Subtitle">
    <p:bg>
      <p:bgPr>
        <a:solidFill>
          <a:srgbClr val="837C67"/>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600" b="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9" name="Text Placeholder 5"/>
          <p:cNvSpPr>
            <a:spLocks noGrp="1"/>
          </p:cNvSpPr>
          <p:nvPr>
            <p:ph type="body" sz="quarter" idx="13" hasCustomPrompt="1"/>
          </p:nvPr>
        </p:nvSpPr>
        <p:spPr>
          <a:xfrm>
            <a:off x="500647" y="2456762"/>
            <a:ext cx="3878664" cy="2446131"/>
          </a:xfrm>
          <a:prstGeom prst="rect">
            <a:avLst/>
          </a:prstGeom>
        </p:spPr>
        <p:txBody>
          <a:bodyPr>
            <a:noAutofit/>
          </a:bodyPr>
          <a:lstStyle>
            <a:lvl1pPr marL="0" indent="0">
              <a:buFontTx/>
              <a:buNone/>
              <a:defRPr sz="2000" b="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16pt</a:t>
            </a:r>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9" name="Text Placeholder 5"/>
          <p:cNvSpPr>
            <a:spLocks noGrp="1"/>
          </p:cNvSpPr>
          <p:nvPr>
            <p:ph type="body" sz="quarter" idx="19" hasCustomPrompt="1"/>
          </p:nvPr>
        </p:nvSpPr>
        <p:spPr>
          <a:xfrm>
            <a:off x="6992847"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0" name="Text Placeholder 5"/>
          <p:cNvSpPr>
            <a:spLocks noGrp="1"/>
          </p:cNvSpPr>
          <p:nvPr>
            <p:ph type="body" sz="quarter" idx="20" hasCustomPrompt="1"/>
          </p:nvPr>
        </p:nvSpPr>
        <p:spPr>
          <a:xfrm>
            <a:off x="10502255" y="522998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Text Placeholder 5"/>
          <p:cNvSpPr>
            <a:spLocks noGrp="1"/>
          </p:cNvSpPr>
          <p:nvPr>
            <p:ph type="body" sz="quarter" idx="21" hasCustomPrompt="1"/>
          </p:nvPr>
        </p:nvSpPr>
        <p:spPr>
          <a:xfrm>
            <a:off x="10502256"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2" name="Text Placeholder 5"/>
          <p:cNvSpPr>
            <a:spLocks noGrp="1"/>
          </p:cNvSpPr>
          <p:nvPr>
            <p:ph type="body" sz="quarter" idx="22" hasCustomPrompt="1"/>
          </p:nvPr>
        </p:nvSpPr>
        <p:spPr>
          <a:xfrm>
            <a:off x="6992847" y="5242373"/>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24358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Subtitle">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656319" y="3715785"/>
            <a:ext cx="10769852" cy="371735"/>
          </a:xfrm>
          <a:prstGeom prst="rect">
            <a:avLst/>
          </a:prstGeom>
        </p:spPr>
        <p:txBody>
          <a:bodyPr>
            <a:noAutofit/>
          </a:bodyPr>
          <a:lstStyle>
            <a:lvl1pPr marL="0" indent="0">
              <a:lnSpc>
                <a:spcPct val="80000"/>
              </a:lnSpc>
              <a:buFontTx/>
              <a:buNone/>
              <a:defRPr sz="2800" b="0" baseline="0">
                <a:solidFill>
                  <a:schemeClr val="tx1"/>
                </a:solidFill>
                <a:latin typeface="+mn-lt"/>
                <a:cs typeface="Calibri Light"/>
              </a:defRPr>
            </a:lvl1pPr>
            <a:lvl2pPr>
              <a:defRPr sz="1600"/>
            </a:lvl2pPr>
            <a:lvl3pPr>
              <a:defRPr sz="1600"/>
            </a:lvl3pPr>
            <a:lvl4pPr>
              <a:defRPr sz="1600"/>
            </a:lvl4pPr>
            <a:lvl5pPr>
              <a:defRPr sz="1600"/>
            </a:lvl5pPr>
          </a:lstStyle>
          <a:p>
            <a:pPr lvl="0"/>
            <a:r>
              <a:rPr lang="en-US" dirty="0"/>
              <a:t>Subtitle – Calibri – Black – 28pt</a:t>
            </a:r>
          </a:p>
        </p:txBody>
      </p:sp>
      <p:sp>
        <p:nvSpPr>
          <p:cNvPr id="5" name="Text Placeholder 3"/>
          <p:cNvSpPr>
            <a:spLocks noGrp="1"/>
          </p:cNvSpPr>
          <p:nvPr>
            <p:ph type="body" sz="quarter" idx="16" hasCustomPrompt="1"/>
          </p:nvPr>
        </p:nvSpPr>
        <p:spPr>
          <a:xfrm>
            <a:off x="656318" y="4159248"/>
            <a:ext cx="10757668" cy="1725788"/>
          </a:xfrm>
          <a:prstGeom prst="rect">
            <a:avLst/>
          </a:prstGeom>
        </p:spPr>
        <p:txBody>
          <a:bodyPr wrap="square">
            <a:noAutofit/>
          </a:bodyPr>
          <a:lstStyle>
            <a:lvl1pPr marL="0" indent="0">
              <a:buFontTx/>
              <a:buNone/>
              <a:defRPr sz="1800">
                <a:solidFill>
                  <a:srgbClr val="000000"/>
                </a:solidFill>
                <a:latin typeface="Garamond"/>
                <a:cs typeface="Garamond"/>
              </a:defRPr>
            </a:lvl1pPr>
          </a:lstStyle>
          <a:p>
            <a:pPr lvl="0"/>
            <a:r>
              <a:rPr lang="en-US" dirty="0"/>
              <a:t>Paragraph Text – Garamond– Black – 18pt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endParaRPr lang="en-US" dirty="0"/>
          </a:p>
        </p:txBody>
      </p:sp>
      <p:sp>
        <p:nvSpPr>
          <p:cNvPr id="6" name="Rectangle 5"/>
          <p:cNvSpPr/>
          <p:nvPr userDrawn="1"/>
        </p:nvSpPr>
        <p:spPr>
          <a:xfrm>
            <a:off x="667997" y="208895"/>
            <a:ext cx="2151635" cy="1506483"/>
          </a:xfrm>
          <a:prstGeom prst="rect">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7" name="Rectangle 6"/>
          <p:cNvSpPr/>
          <p:nvPr userDrawn="1"/>
        </p:nvSpPr>
        <p:spPr>
          <a:xfrm>
            <a:off x="2819632" y="1715378"/>
            <a:ext cx="2151635" cy="1506483"/>
          </a:xfrm>
          <a:prstGeom prst="rect">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8" name="Rectangle 7"/>
          <p:cNvSpPr/>
          <p:nvPr userDrawn="1"/>
        </p:nvSpPr>
        <p:spPr>
          <a:xfrm>
            <a:off x="4971267" y="208895"/>
            <a:ext cx="2151635" cy="1506483"/>
          </a:xfrm>
          <a:prstGeom prst="rect">
            <a:avLst/>
          </a:prstGeom>
          <a:solidFill>
            <a:srgbClr val="837C67"/>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9" name="Rectangle 8"/>
          <p:cNvSpPr/>
          <p:nvPr userDrawn="1"/>
        </p:nvSpPr>
        <p:spPr>
          <a:xfrm>
            <a:off x="7108685" y="1715378"/>
            <a:ext cx="2181668" cy="1524107"/>
          </a:xfrm>
          <a:prstGeom prst="rect">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10" name="Rectangle 9"/>
          <p:cNvSpPr/>
          <p:nvPr userDrawn="1"/>
        </p:nvSpPr>
        <p:spPr>
          <a:xfrm>
            <a:off x="9274536" y="208895"/>
            <a:ext cx="2151635" cy="1506483"/>
          </a:xfrm>
          <a:prstGeom prst="rect">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11" name="Picture Placeholder 7"/>
          <p:cNvSpPr>
            <a:spLocks noGrp="1"/>
          </p:cNvSpPr>
          <p:nvPr>
            <p:ph type="pic" sz="quarter" idx="17"/>
          </p:nvPr>
        </p:nvSpPr>
        <p:spPr>
          <a:xfrm>
            <a:off x="2819400" y="208894"/>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2" name="Picture Placeholder 7"/>
          <p:cNvSpPr>
            <a:spLocks noGrp="1"/>
          </p:cNvSpPr>
          <p:nvPr>
            <p:ph type="pic" sz="quarter" idx="18"/>
          </p:nvPr>
        </p:nvSpPr>
        <p:spPr>
          <a:xfrm>
            <a:off x="656319" y="1732292"/>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3" name="Picture Placeholder 7"/>
          <p:cNvSpPr>
            <a:spLocks noGrp="1"/>
          </p:cNvSpPr>
          <p:nvPr>
            <p:ph type="pic" sz="quarter" idx="19"/>
          </p:nvPr>
        </p:nvSpPr>
        <p:spPr>
          <a:xfrm>
            <a:off x="4986069" y="1732292"/>
            <a:ext cx="2136833"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4" name="Picture Placeholder 7"/>
          <p:cNvSpPr>
            <a:spLocks noGrp="1"/>
          </p:cNvSpPr>
          <p:nvPr>
            <p:ph type="pic" sz="quarter" idx="20"/>
          </p:nvPr>
        </p:nvSpPr>
        <p:spPr>
          <a:xfrm>
            <a:off x="9300000" y="1732292"/>
            <a:ext cx="2113985"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5" name="Picture Placeholder 7"/>
          <p:cNvSpPr>
            <a:spLocks noGrp="1"/>
          </p:cNvSpPr>
          <p:nvPr>
            <p:ph type="pic" sz="quarter" idx="21"/>
          </p:nvPr>
        </p:nvSpPr>
        <p:spPr>
          <a:xfrm>
            <a:off x="7108684" y="208894"/>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3" name="Text Placeholder 2"/>
          <p:cNvSpPr>
            <a:spLocks noGrp="1"/>
          </p:cNvSpPr>
          <p:nvPr>
            <p:ph type="body" sz="quarter" idx="22" hasCustomPrompt="1"/>
          </p:nvPr>
        </p:nvSpPr>
        <p:spPr>
          <a:xfrm>
            <a:off x="1480381" y="3026286"/>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18" name="Text Placeholder 2"/>
          <p:cNvSpPr>
            <a:spLocks noGrp="1"/>
          </p:cNvSpPr>
          <p:nvPr>
            <p:ph type="body" sz="quarter" idx="23" hasCustomPrompt="1"/>
          </p:nvPr>
        </p:nvSpPr>
        <p:spPr>
          <a:xfrm>
            <a:off x="10088520" y="3026163"/>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19" name="Text Placeholder 2"/>
          <p:cNvSpPr>
            <a:spLocks noGrp="1"/>
          </p:cNvSpPr>
          <p:nvPr>
            <p:ph type="body" sz="quarter" idx="24" hasCustomPrompt="1"/>
          </p:nvPr>
        </p:nvSpPr>
        <p:spPr>
          <a:xfrm>
            <a:off x="7921069" y="1528614"/>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0" name="Text Placeholder 2"/>
          <p:cNvSpPr>
            <a:spLocks noGrp="1"/>
          </p:cNvSpPr>
          <p:nvPr>
            <p:ph type="body" sz="quarter" idx="25" hasCustomPrompt="1"/>
          </p:nvPr>
        </p:nvSpPr>
        <p:spPr>
          <a:xfrm>
            <a:off x="3646586" y="1518010"/>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1" name="Text Placeholder 2"/>
          <p:cNvSpPr>
            <a:spLocks noGrp="1"/>
          </p:cNvSpPr>
          <p:nvPr>
            <p:ph type="body" sz="quarter" idx="26" hasCustomPrompt="1"/>
          </p:nvPr>
        </p:nvSpPr>
        <p:spPr>
          <a:xfrm>
            <a:off x="5790118" y="3026164"/>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38124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a-Title">
    <p:spTree>
      <p:nvGrpSpPr>
        <p:cNvPr id="1" name=""/>
        <p:cNvGrpSpPr/>
        <p:nvPr/>
      </p:nvGrpSpPr>
      <p:grpSpPr>
        <a:xfrm>
          <a:off x="0" y="0"/>
          <a:ext cx="0" cy="0"/>
          <a:chOff x="0" y="0"/>
          <a:chExt cx="0" cy="0"/>
        </a:xfrm>
      </p:grpSpPr>
      <p:sp>
        <p:nvSpPr>
          <p:cNvPr id="7" name="Round Diagonal Corner Rectangle 6"/>
          <p:cNvSpPr/>
          <p:nvPr userDrawn="1"/>
        </p:nvSpPr>
        <p:spPr>
          <a:xfrm>
            <a:off x="320577" y="245814"/>
            <a:ext cx="9621777" cy="6363813"/>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itle Placeholder 1"/>
          <p:cNvSpPr>
            <a:spLocks noGrp="1"/>
          </p:cNvSpPr>
          <p:nvPr>
            <p:ph type="title" hasCustomPrompt="1"/>
          </p:nvPr>
        </p:nvSpPr>
        <p:spPr>
          <a:xfrm>
            <a:off x="1280950" y="2553608"/>
            <a:ext cx="7611825" cy="521636"/>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TITLE – CALIBRI LIGHT – WHITE 28PT</a:t>
            </a:r>
          </a:p>
        </p:txBody>
      </p:sp>
      <p:sp>
        <p:nvSpPr>
          <p:cNvPr id="10" name="Text Placeholder 2"/>
          <p:cNvSpPr>
            <a:spLocks noGrp="1"/>
          </p:cNvSpPr>
          <p:nvPr>
            <p:ph type="body" sz="quarter" idx="11" hasCustomPrompt="1"/>
          </p:nvPr>
        </p:nvSpPr>
        <p:spPr>
          <a:xfrm>
            <a:off x="1280951" y="3239313"/>
            <a:ext cx="7611824" cy="391606"/>
          </a:xfrm>
          <a:prstGeom prst="rect">
            <a:avLst/>
          </a:prstGeom>
        </p:spPr>
        <p:txBody>
          <a:bodyPr>
            <a:noAutofit/>
          </a:bodyPr>
          <a:lstStyle>
            <a:lvl1pPr marL="0" indent="0">
              <a:lnSpc>
                <a:spcPct val="80000"/>
              </a:lnSpc>
              <a:buFontTx/>
              <a:buNone/>
              <a:defRPr sz="2000" b="0" baseline="0">
                <a:solidFill>
                  <a:schemeClr val="bg1"/>
                </a:solidFill>
                <a:latin typeface="Calibri Light"/>
                <a:cs typeface="Calibri Light"/>
              </a:defRPr>
            </a:lvl1pPr>
            <a:lvl2pPr>
              <a:defRPr sz="1600"/>
            </a:lvl2pPr>
            <a:lvl3pPr>
              <a:defRPr sz="1600"/>
            </a:lvl3pPr>
            <a:lvl4pPr>
              <a:defRPr sz="1600"/>
            </a:lvl4pPr>
            <a:lvl5pPr>
              <a:defRPr sz="1600"/>
            </a:lvl5pPr>
          </a:lstStyle>
          <a:p>
            <a:pPr lvl="0"/>
            <a:r>
              <a:rPr lang="en-US" dirty="0"/>
              <a:t>Venue – Calibri Light – White – 20pt</a:t>
            </a:r>
          </a:p>
        </p:txBody>
      </p:sp>
      <p:sp>
        <p:nvSpPr>
          <p:cNvPr id="11" name="Text Placeholder 5"/>
          <p:cNvSpPr>
            <a:spLocks noGrp="1"/>
          </p:cNvSpPr>
          <p:nvPr>
            <p:ph type="body" sz="quarter" idx="13" hasCustomPrompt="1"/>
          </p:nvPr>
        </p:nvSpPr>
        <p:spPr>
          <a:xfrm>
            <a:off x="1269272" y="4655681"/>
            <a:ext cx="7705249" cy="366713"/>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2" name="Text Placeholder 5"/>
          <p:cNvSpPr>
            <a:spLocks noGrp="1"/>
          </p:cNvSpPr>
          <p:nvPr>
            <p:ph type="body" sz="quarter" idx="14" hasCustomPrompt="1"/>
          </p:nvPr>
        </p:nvSpPr>
        <p:spPr>
          <a:xfrm>
            <a:off x="1280951" y="3772024"/>
            <a:ext cx="7611824" cy="831102"/>
          </a:xfrm>
          <a:prstGeom prst="rect">
            <a:avLst/>
          </a:prstGeom>
        </p:spPr>
        <p:txBody>
          <a:bodyPr>
            <a:noAutofit/>
          </a:bodyPr>
          <a:lstStyle>
            <a:lvl1pPr marL="0" indent="0">
              <a:buFontTx/>
              <a:buNone/>
              <a:defRPr sz="1600" b="1">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16pt</a:t>
            </a:r>
          </a:p>
        </p:txBody>
      </p:sp>
    </p:spTree>
    <p:extLst>
      <p:ext uri="{BB962C8B-B14F-4D97-AF65-F5344CB8AC3E}">
        <p14:creationId xmlns:p14="http://schemas.microsoft.com/office/powerpoint/2010/main" val="157748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b-Title">
    <p:spTree>
      <p:nvGrpSpPr>
        <p:cNvPr id="1" name=""/>
        <p:cNvGrpSpPr/>
        <p:nvPr/>
      </p:nvGrpSpPr>
      <p:grpSpPr>
        <a:xfrm>
          <a:off x="0" y="0"/>
          <a:ext cx="0" cy="0"/>
          <a:chOff x="0" y="0"/>
          <a:chExt cx="0" cy="0"/>
        </a:xfrm>
      </p:grpSpPr>
      <p:sp>
        <p:nvSpPr>
          <p:cNvPr id="7" name="Round Diagonal Corner Rectangle 6"/>
          <p:cNvSpPr/>
          <p:nvPr userDrawn="1"/>
        </p:nvSpPr>
        <p:spPr>
          <a:xfrm>
            <a:off x="320577" y="245814"/>
            <a:ext cx="9621777" cy="6363813"/>
          </a:xfrm>
          <a:prstGeom prst="round2DiagRect">
            <a:avLst/>
          </a:prstGeom>
          <a:solidFill>
            <a:srgbClr val="837C6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itle Placeholder 1"/>
          <p:cNvSpPr>
            <a:spLocks noGrp="1"/>
          </p:cNvSpPr>
          <p:nvPr>
            <p:ph type="title" hasCustomPrompt="1"/>
          </p:nvPr>
        </p:nvSpPr>
        <p:spPr>
          <a:xfrm>
            <a:off x="1280950" y="2553608"/>
            <a:ext cx="7611825" cy="521636"/>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TITLE – CALIBRI LIGHT – WHITE 28PT</a:t>
            </a:r>
          </a:p>
        </p:txBody>
      </p:sp>
      <p:sp>
        <p:nvSpPr>
          <p:cNvPr id="10" name="Text Placeholder 2"/>
          <p:cNvSpPr>
            <a:spLocks noGrp="1"/>
          </p:cNvSpPr>
          <p:nvPr>
            <p:ph type="body" sz="quarter" idx="11" hasCustomPrompt="1"/>
          </p:nvPr>
        </p:nvSpPr>
        <p:spPr>
          <a:xfrm>
            <a:off x="1280951" y="3239313"/>
            <a:ext cx="7611824" cy="391606"/>
          </a:xfrm>
          <a:prstGeom prst="rect">
            <a:avLst/>
          </a:prstGeom>
        </p:spPr>
        <p:txBody>
          <a:bodyPr>
            <a:noAutofit/>
          </a:bodyPr>
          <a:lstStyle>
            <a:lvl1pPr marL="0" indent="0">
              <a:lnSpc>
                <a:spcPct val="80000"/>
              </a:lnSpc>
              <a:buFontTx/>
              <a:buNone/>
              <a:defRPr sz="2000" b="0" baseline="0">
                <a:solidFill>
                  <a:schemeClr val="bg1"/>
                </a:solidFill>
                <a:latin typeface="Calibri Light"/>
                <a:cs typeface="Calibri Light"/>
              </a:defRPr>
            </a:lvl1pPr>
            <a:lvl2pPr>
              <a:defRPr sz="1600"/>
            </a:lvl2pPr>
            <a:lvl3pPr>
              <a:defRPr sz="1600"/>
            </a:lvl3pPr>
            <a:lvl4pPr>
              <a:defRPr sz="1600"/>
            </a:lvl4pPr>
            <a:lvl5pPr>
              <a:defRPr sz="1600"/>
            </a:lvl5pPr>
          </a:lstStyle>
          <a:p>
            <a:pPr lvl="0"/>
            <a:r>
              <a:rPr lang="en-US" dirty="0"/>
              <a:t>Venue – Calibri Light – White – 20pt</a:t>
            </a:r>
          </a:p>
        </p:txBody>
      </p:sp>
      <p:sp>
        <p:nvSpPr>
          <p:cNvPr id="11" name="Text Placeholder 5"/>
          <p:cNvSpPr>
            <a:spLocks noGrp="1"/>
          </p:cNvSpPr>
          <p:nvPr>
            <p:ph type="body" sz="quarter" idx="13" hasCustomPrompt="1"/>
          </p:nvPr>
        </p:nvSpPr>
        <p:spPr>
          <a:xfrm>
            <a:off x="1269272" y="4655681"/>
            <a:ext cx="7705249" cy="366713"/>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2" name="Text Placeholder 5"/>
          <p:cNvSpPr>
            <a:spLocks noGrp="1"/>
          </p:cNvSpPr>
          <p:nvPr>
            <p:ph type="body" sz="quarter" idx="14" hasCustomPrompt="1"/>
          </p:nvPr>
        </p:nvSpPr>
        <p:spPr>
          <a:xfrm>
            <a:off x="1280951" y="3772024"/>
            <a:ext cx="7611824" cy="831102"/>
          </a:xfrm>
          <a:prstGeom prst="rect">
            <a:avLst/>
          </a:prstGeom>
        </p:spPr>
        <p:txBody>
          <a:bodyPr>
            <a:noAutofit/>
          </a:bodyPr>
          <a:lstStyle>
            <a:lvl1pPr marL="0" indent="0">
              <a:buFontTx/>
              <a:buNone/>
              <a:defRPr sz="1600" b="1">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16pt</a:t>
            </a:r>
          </a:p>
        </p:txBody>
      </p:sp>
    </p:spTree>
    <p:extLst>
      <p:ext uri="{BB962C8B-B14F-4D97-AF65-F5344CB8AC3E}">
        <p14:creationId xmlns:p14="http://schemas.microsoft.com/office/powerpoint/2010/main" val="519906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a-Subtitle">
    <p:bg>
      <p:bgPr>
        <a:solidFill>
          <a:schemeClr val="bg1"/>
        </a:solidFill>
        <a:effectLst/>
      </p:bgPr>
    </p:bg>
    <p:spTree>
      <p:nvGrpSpPr>
        <p:cNvPr id="1" name=""/>
        <p:cNvGrpSpPr/>
        <p:nvPr/>
      </p:nvGrpSpPr>
      <p:grpSpPr>
        <a:xfrm>
          <a:off x="0" y="0"/>
          <a:ext cx="0" cy="0"/>
          <a:chOff x="0" y="0"/>
          <a:chExt cx="0" cy="0"/>
        </a:xfrm>
      </p:grpSpPr>
      <p:sp>
        <p:nvSpPr>
          <p:cNvPr id="14" name="Round Diagonal Corner Rectangle 13"/>
          <p:cNvSpPr/>
          <p:nvPr userDrawn="1"/>
        </p:nvSpPr>
        <p:spPr>
          <a:xfrm>
            <a:off x="7725633" y="1383965"/>
            <a:ext cx="4319532" cy="5368529"/>
          </a:xfrm>
          <a:prstGeom prst="round2DiagRect">
            <a:avLst/>
          </a:prstGeom>
          <a:solidFill>
            <a:srgbClr val="837C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5"/>
          <p:cNvSpPr>
            <a:spLocks noGrp="1"/>
          </p:cNvSpPr>
          <p:nvPr>
            <p:ph type="body" sz="quarter" idx="13" hasCustomPrompt="1"/>
          </p:nvPr>
        </p:nvSpPr>
        <p:spPr>
          <a:xfrm>
            <a:off x="7956333" y="6105039"/>
            <a:ext cx="3935136" cy="752961"/>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a:t>
            </a:r>
          </a:p>
        </p:txBody>
      </p:sp>
      <p:sp>
        <p:nvSpPr>
          <p:cNvPr id="5" name="Picture Placeholder 4"/>
          <p:cNvSpPr>
            <a:spLocks noGrp="1"/>
          </p:cNvSpPr>
          <p:nvPr>
            <p:ph type="pic" sz="quarter" idx="14"/>
          </p:nvPr>
        </p:nvSpPr>
        <p:spPr>
          <a:xfrm>
            <a:off x="2" y="0"/>
            <a:ext cx="7579785" cy="6858000"/>
          </a:xfrm>
          <a:prstGeom prst="rect">
            <a:avLst/>
          </a:prstGeom>
          <a:ln>
            <a:noFill/>
          </a:ln>
        </p:spPr>
        <p:style>
          <a:lnRef idx="2">
            <a:schemeClr val="dk1"/>
          </a:lnRef>
          <a:fillRef idx="1">
            <a:schemeClr val="lt1"/>
          </a:fillRef>
          <a:effectRef idx="0">
            <a:schemeClr val="dk1"/>
          </a:effectRef>
          <a:fontRef idx="none"/>
        </p:style>
        <p:txBody>
          <a:bodyPr>
            <a:normAutofit/>
          </a:bodyPr>
          <a:lstStyle>
            <a:lvl1pPr marL="0" indent="0">
              <a:buFontTx/>
              <a:buNone/>
              <a:defRPr sz="1867"/>
            </a:lvl1pPr>
          </a:lstStyle>
          <a:p>
            <a:r>
              <a:rPr lang="en-US"/>
              <a:t>Click icon to add picture</a:t>
            </a:r>
            <a:endParaRPr lang="en-US" dirty="0"/>
          </a:p>
        </p:txBody>
      </p:sp>
      <p:sp>
        <p:nvSpPr>
          <p:cNvPr id="11" name="Rectangle 10"/>
          <p:cNvSpPr/>
          <p:nvPr userDrawn="1"/>
        </p:nvSpPr>
        <p:spPr>
          <a:xfrm>
            <a:off x="7578798" y="4"/>
            <a:ext cx="4613204" cy="12784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itle Placeholder 1"/>
          <p:cNvSpPr>
            <a:spLocks noGrp="1"/>
          </p:cNvSpPr>
          <p:nvPr>
            <p:ph type="title" hasCustomPrompt="1"/>
          </p:nvPr>
        </p:nvSpPr>
        <p:spPr>
          <a:xfrm>
            <a:off x="8023109" y="1725589"/>
            <a:ext cx="4037007" cy="1434443"/>
          </a:xfrm>
          <a:prstGeom prst="rect">
            <a:avLst/>
          </a:prstGeom>
        </p:spPr>
        <p:txBody>
          <a:bodyPr vert="horz" lIns="91440" tIns="45720" rIns="91440" bIns="45720" rtlCol="0" anchor="ctr">
            <a:norm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LIGHT – 28PT</a:t>
            </a:r>
            <a:br>
              <a:rPr lang="en-US" dirty="0"/>
            </a:br>
            <a:r>
              <a:rPr lang="en-US" dirty="0"/>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1612" y="264767"/>
            <a:ext cx="1894811" cy="953985"/>
          </a:xfrm>
          <a:prstGeom prst="rect">
            <a:avLst/>
          </a:prstGeom>
        </p:spPr>
      </p:pic>
      <p:sp>
        <p:nvSpPr>
          <p:cNvPr id="3" name="Text Placeholder 2"/>
          <p:cNvSpPr>
            <a:spLocks noGrp="1"/>
          </p:cNvSpPr>
          <p:nvPr>
            <p:ph type="body" sz="quarter" idx="10" hasCustomPrompt="1"/>
          </p:nvPr>
        </p:nvSpPr>
        <p:spPr>
          <a:xfrm>
            <a:off x="7956333" y="3351624"/>
            <a:ext cx="3935136" cy="785757"/>
          </a:xfrm>
          <a:prstGeom prst="rect">
            <a:avLst/>
          </a:prstGeom>
        </p:spPr>
        <p:txBody>
          <a:bodyPr>
            <a:noAutofit/>
          </a:bodyPr>
          <a:lstStyle>
            <a:lvl1pPr marL="0" indent="0">
              <a:lnSpc>
                <a:spcPct val="80000"/>
              </a:lnSpc>
              <a:buFontTx/>
              <a:buNone/>
              <a:defRPr sz="24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Presenters and Titles Calibri Light 24</a:t>
            </a:r>
          </a:p>
        </p:txBody>
      </p:sp>
      <p:sp>
        <p:nvSpPr>
          <p:cNvPr id="9" name="Text Placeholder 5"/>
          <p:cNvSpPr>
            <a:spLocks noGrp="1"/>
          </p:cNvSpPr>
          <p:nvPr>
            <p:ph type="body" sz="quarter" idx="19" hasCustomPrompt="1"/>
          </p:nvPr>
        </p:nvSpPr>
        <p:spPr>
          <a:xfrm>
            <a:off x="5970163" y="6499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49972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b-Subtitle">
    <p:bg>
      <p:bgPr>
        <a:solidFill>
          <a:schemeClr val="bg1"/>
        </a:solidFill>
        <a:effectLst/>
      </p:bgPr>
    </p:bg>
    <p:spTree>
      <p:nvGrpSpPr>
        <p:cNvPr id="1" name=""/>
        <p:cNvGrpSpPr/>
        <p:nvPr/>
      </p:nvGrpSpPr>
      <p:grpSpPr>
        <a:xfrm>
          <a:off x="0" y="0"/>
          <a:ext cx="0" cy="0"/>
          <a:chOff x="0" y="0"/>
          <a:chExt cx="0" cy="0"/>
        </a:xfrm>
      </p:grpSpPr>
      <p:sp>
        <p:nvSpPr>
          <p:cNvPr id="14" name="Round Diagonal Corner Rectangle 13"/>
          <p:cNvSpPr/>
          <p:nvPr userDrawn="1"/>
        </p:nvSpPr>
        <p:spPr>
          <a:xfrm>
            <a:off x="7725633" y="1383965"/>
            <a:ext cx="4319532" cy="5368529"/>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5"/>
          <p:cNvSpPr>
            <a:spLocks noGrp="1"/>
          </p:cNvSpPr>
          <p:nvPr>
            <p:ph type="body" sz="quarter" idx="13" hasCustomPrompt="1"/>
          </p:nvPr>
        </p:nvSpPr>
        <p:spPr>
          <a:xfrm>
            <a:off x="7956333" y="6105039"/>
            <a:ext cx="3935136" cy="752961"/>
          </a:xfrm>
          <a:prstGeom prst="rect">
            <a:avLst/>
          </a:prstGeom>
        </p:spPr>
        <p:txBody>
          <a:bodyPr>
            <a:noAutofit/>
          </a:bodyPr>
          <a:lstStyle>
            <a:lvl1pPr marL="0" indent="0">
              <a:buFontTx/>
              <a:buNone/>
              <a:defRPr sz="1600" b="0"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a:t>
            </a:r>
          </a:p>
        </p:txBody>
      </p:sp>
      <p:sp>
        <p:nvSpPr>
          <p:cNvPr id="5" name="Picture Placeholder 4"/>
          <p:cNvSpPr>
            <a:spLocks noGrp="1"/>
          </p:cNvSpPr>
          <p:nvPr>
            <p:ph type="pic" sz="quarter" idx="14"/>
          </p:nvPr>
        </p:nvSpPr>
        <p:spPr>
          <a:xfrm>
            <a:off x="2" y="0"/>
            <a:ext cx="7579785" cy="6858000"/>
          </a:xfrm>
          <a:prstGeom prst="rect">
            <a:avLst/>
          </a:prstGeom>
          <a:ln>
            <a:noFill/>
          </a:ln>
        </p:spPr>
        <p:style>
          <a:lnRef idx="2">
            <a:schemeClr val="dk1"/>
          </a:lnRef>
          <a:fillRef idx="1">
            <a:schemeClr val="lt1"/>
          </a:fillRef>
          <a:effectRef idx="0">
            <a:schemeClr val="dk1"/>
          </a:effectRef>
          <a:fontRef idx="none"/>
        </p:style>
        <p:txBody>
          <a:bodyPr>
            <a:normAutofit/>
          </a:bodyPr>
          <a:lstStyle>
            <a:lvl1pPr marL="0" indent="0">
              <a:buFontTx/>
              <a:buNone/>
              <a:defRPr sz="1867"/>
            </a:lvl1pPr>
          </a:lstStyle>
          <a:p>
            <a:r>
              <a:rPr lang="en-US"/>
              <a:t>Click icon to add picture</a:t>
            </a:r>
            <a:endParaRPr lang="en-US" dirty="0"/>
          </a:p>
        </p:txBody>
      </p:sp>
      <p:sp>
        <p:nvSpPr>
          <p:cNvPr id="11" name="Rectangle 10"/>
          <p:cNvSpPr/>
          <p:nvPr userDrawn="1"/>
        </p:nvSpPr>
        <p:spPr>
          <a:xfrm>
            <a:off x="7578798" y="4"/>
            <a:ext cx="4613204" cy="12784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itle Placeholder 1"/>
          <p:cNvSpPr>
            <a:spLocks noGrp="1"/>
          </p:cNvSpPr>
          <p:nvPr>
            <p:ph type="title" hasCustomPrompt="1"/>
          </p:nvPr>
        </p:nvSpPr>
        <p:spPr>
          <a:xfrm>
            <a:off x="8023109" y="1725589"/>
            <a:ext cx="4037007" cy="1434443"/>
          </a:xfrm>
          <a:prstGeom prst="rect">
            <a:avLst/>
          </a:prstGeom>
        </p:spPr>
        <p:txBody>
          <a:bodyPr vert="horz" lIns="91440" tIns="45720" rIns="91440" bIns="45720" rtlCol="0" anchor="ctr">
            <a:norm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LIGHT – 28PT</a:t>
            </a:r>
            <a:br>
              <a:rPr lang="en-US" dirty="0"/>
            </a:br>
            <a:r>
              <a:rPr lang="en-US" dirty="0"/>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02318" y="224305"/>
            <a:ext cx="1894811" cy="953985"/>
          </a:xfrm>
          <a:prstGeom prst="rect">
            <a:avLst/>
          </a:prstGeom>
        </p:spPr>
      </p:pic>
      <p:sp>
        <p:nvSpPr>
          <p:cNvPr id="3" name="Text Placeholder 2"/>
          <p:cNvSpPr>
            <a:spLocks noGrp="1"/>
          </p:cNvSpPr>
          <p:nvPr>
            <p:ph type="body" sz="quarter" idx="10" hasCustomPrompt="1"/>
          </p:nvPr>
        </p:nvSpPr>
        <p:spPr>
          <a:xfrm>
            <a:off x="7956333" y="3351624"/>
            <a:ext cx="3935136" cy="785757"/>
          </a:xfrm>
          <a:prstGeom prst="rect">
            <a:avLst/>
          </a:prstGeom>
        </p:spPr>
        <p:txBody>
          <a:bodyPr>
            <a:noAutofit/>
          </a:bodyPr>
          <a:lstStyle>
            <a:lvl1pPr marL="0" indent="0">
              <a:lnSpc>
                <a:spcPct val="80000"/>
              </a:lnSpc>
              <a:buFontTx/>
              <a:buNone/>
              <a:defRPr sz="24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Presenters and Titles Calibri Light 24</a:t>
            </a:r>
          </a:p>
        </p:txBody>
      </p:sp>
      <p:sp>
        <p:nvSpPr>
          <p:cNvPr id="9" name="Text Placeholder 5"/>
          <p:cNvSpPr>
            <a:spLocks noGrp="1"/>
          </p:cNvSpPr>
          <p:nvPr>
            <p:ph type="body" sz="quarter" idx="19" hasCustomPrompt="1"/>
          </p:nvPr>
        </p:nvSpPr>
        <p:spPr>
          <a:xfrm>
            <a:off x="5970163" y="6499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93788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a-Divider">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364422"/>
            <a:ext cx="12192000" cy="537716"/>
          </a:xfrm>
          <a:prstGeom prst="rect">
            <a:avLst/>
          </a:prstGeom>
        </p:spPr>
        <p:txBody>
          <a:bodyPr vert="horz" lIns="91440" tIns="45720" rIns="91440" bIns="45720" rtlCol="0" anchor="ctr">
            <a:noAutofit/>
          </a:bodyPr>
          <a:lstStyle>
            <a:lvl1pPr algn="ctr">
              <a:defRPr sz="2800" b="0" i="0" baseline="0">
                <a:solidFill>
                  <a:schemeClr val="accent1"/>
                </a:solidFill>
                <a:latin typeface="Calibri"/>
                <a:cs typeface="Calibri"/>
              </a:defRPr>
            </a:lvl1pPr>
          </a:lstStyle>
          <a:p>
            <a:r>
              <a:rPr lang="en-US" dirty="0"/>
              <a:t>Title – Calibri – Black 28pt</a:t>
            </a:r>
          </a:p>
        </p:txBody>
      </p:sp>
      <p:sp>
        <p:nvSpPr>
          <p:cNvPr id="5" name="Text Placeholder 2"/>
          <p:cNvSpPr>
            <a:spLocks noGrp="1"/>
          </p:cNvSpPr>
          <p:nvPr>
            <p:ph type="body" sz="quarter" idx="11" hasCustomPrompt="1"/>
          </p:nvPr>
        </p:nvSpPr>
        <p:spPr>
          <a:xfrm>
            <a:off x="0" y="904671"/>
            <a:ext cx="12192000" cy="391606"/>
          </a:xfrm>
          <a:prstGeom prst="rect">
            <a:avLst/>
          </a:prstGeom>
        </p:spPr>
        <p:txBody>
          <a:bodyPr>
            <a:noAutofit/>
          </a:bodyPr>
          <a:lstStyle>
            <a:lvl1pPr marL="0" indent="0" algn="ctr">
              <a:lnSpc>
                <a:spcPct val="80000"/>
              </a:lnSpc>
              <a:buFontTx/>
              <a:buNone/>
              <a:defRPr sz="2000" b="0" baseline="0">
                <a:solidFill>
                  <a:schemeClr val="tx2"/>
                </a:solidFill>
                <a:latin typeface="Calibri Light"/>
                <a:cs typeface="Calibri Light"/>
              </a:defRPr>
            </a:lvl1pPr>
            <a:lvl2pPr>
              <a:defRPr sz="1600"/>
            </a:lvl2pPr>
            <a:lvl3pPr>
              <a:defRPr sz="1600"/>
            </a:lvl3pPr>
            <a:lvl4pPr>
              <a:defRPr sz="1600"/>
            </a:lvl4pPr>
            <a:lvl5pPr>
              <a:defRPr sz="1600"/>
            </a:lvl5pPr>
          </a:lstStyle>
          <a:p>
            <a:pPr lvl="0"/>
            <a:r>
              <a:rPr lang="en-US" dirty="0" err="1"/>
              <a:t>Subheader</a:t>
            </a:r>
            <a:r>
              <a:rPr lang="en-US" dirty="0"/>
              <a:t> – Calibri Light – Black – 20pt</a:t>
            </a:r>
          </a:p>
        </p:txBody>
      </p:sp>
      <p:sp>
        <p:nvSpPr>
          <p:cNvPr id="6" name="Round Diagonal Corner Rectangle 5"/>
          <p:cNvSpPr/>
          <p:nvPr userDrawn="1"/>
        </p:nvSpPr>
        <p:spPr>
          <a:xfrm>
            <a:off x="408735" y="1857894"/>
            <a:ext cx="2598516" cy="1487102"/>
          </a:xfrm>
          <a:prstGeom prst="round2Diag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sz="1800"/>
          </a:p>
        </p:txBody>
      </p:sp>
      <p:sp>
        <p:nvSpPr>
          <p:cNvPr id="7" name="Round Diagonal Corner Rectangle 6"/>
          <p:cNvSpPr/>
          <p:nvPr userDrawn="1"/>
        </p:nvSpPr>
        <p:spPr>
          <a:xfrm>
            <a:off x="3316598" y="1857894"/>
            <a:ext cx="2598516" cy="1487102"/>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sz="1800"/>
          </a:p>
        </p:txBody>
      </p:sp>
      <p:sp>
        <p:nvSpPr>
          <p:cNvPr id="8" name="Round Diagonal Corner Rectangle 7"/>
          <p:cNvSpPr/>
          <p:nvPr userDrawn="1"/>
        </p:nvSpPr>
        <p:spPr>
          <a:xfrm>
            <a:off x="6189430" y="1857894"/>
            <a:ext cx="2598516" cy="1487102"/>
          </a:xfrm>
          <a:prstGeom prst="round2Diag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sz="1800"/>
          </a:p>
        </p:txBody>
      </p:sp>
      <p:sp>
        <p:nvSpPr>
          <p:cNvPr id="9" name="Round Diagonal Corner Rectangle 8"/>
          <p:cNvSpPr/>
          <p:nvPr userDrawn="1"/>
        </p:nvSpPr>
        <p:spPr>
          <a:xfrm>
            <a:off x="9085611" y="1857894"/>
            <a:ext cx="2598516" cy="1487102"/>
          </a:xfrm>
          <a:prstGeom prst="round2Diag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0" name="Text Placeholder 2"/>
          <p:cNvSpPr>
            <a:spLocks noGrp="1"/>
          </p:cNvSpPr>
          <p:nvPr>
            <p:ph type="body" sz="quarter" idx="12" hasCustomPrompt="1"/>
          </p:nvPr>
        </p:nvSpPr>
        <p:spPr>
          <a:xfrm>
            <a:off x="408734"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1" name="Text Placeholder 2"/>
          <p:cNvSpPr>
            <a:spLocks noGrp="1"/>
          </p:cNvSpPr>
          <p:nvPr>
            <p:ph type="body" sz="quarter" idx="13" hasCustomPrompt="1"/>
          </p:nvPr>
        </p:nvSpPr>
        <p:spPr>
          <a:xfrm>
            <a:off x="3316598"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2" name="Text Placeholder 2"/>
          <p:cNvSpPr>
            <a:spLocks noGrp="1"/>
          </p:cNvSpPr>
          <p:nvPr>
            <p:ph type="body" sz="quarter" idx="14" hasCustomPrompt="1"/>
          </p:nvPr>
        </p:nvSpPr>
        <p:spPr>
          <a:xfrm>
            <a:off x="6189430"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3" name="Text Placeholder 2"/>
          <p:cNvSpPr>
            <a:spLocks noGrp="1"/>
          </p:cNvSpPr>
          <p:nvPr>
            <p:ph type="body" sz="quarter" idx="15" hasCustomPrompt="1"/>
          </p:nvPr>
        </p:nvSpPr>
        <p:spPr>
          <a:xfrm>
            <a:off x="9085611"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cxnSp>
        <p:nvCxnSpPr>
          <p:cNvPr id="14" name="Straight Connector 13"/>
          <p:cNvCxnSpPr/>
          <p:nvPr userDrawn="1"/>
        </p:nvCxnSpPr>
        <p:spPr>
          <a:xfrm flipV="1">
            <a:off x="408735" y="902139"/>
            <a:ext cx="11275392" cy="2533"/>
          </a:xfrm>
          <a:prstGeom prst="line">
            <a:avLst/>
          </a:prstGeom>
          <a:ln w="19050"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Picture Placeholder 21"/>
          <p:cNvSpPr>
            <a:spLocks noGrp="1"/>
          </p:cNvSpPr>
          <p:nvPr>
            <p:ph type="pic" sz="quarter" idx="16" hasCustomPrompt="1"/>
          </p:nvPr>
        </p:nvSpPr>
        <p:spPr>
          <a:xfrm>
            <a:off x="781782"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6" name="Picture Placeholder 21"/>
          <p:cNvSpPr>
            <a:spLocks noGrp="1"/>
          </p:cNvSpPr>
          <p:nvPr>
            <p:ph type="pic" sz="quarter" idx="17" hasCustomPrompt="1"/>
          </p:nvPr>
        </p:nvSpPr>
        <p:spPr>
          <a:xfrm>
            <a:off x="3783068"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7" name="Picture Placeholder 21"/>
          <p:cNvSpPr>
            <a:spLocks noGrp="1"/>
          </p:cNvSpPr>
          <p:nvPr>
            <p:ph type="pic" sz="quarter" idx="18" hasCustomPrompt="1"/>
          </p:nvPr>
        </p:nvSpPr>
        <p:spPr>
          <a:xfrm>
            <a:off x="6667574"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8" name="Picture Placeholder 21"/>
          <p:cNvSpPr>
            <a:spLocks noGrp="1"/>
          </p:cNvSpPr>
          <p:nvPr>
            <p:ph type="pic" sz="quarter" idx="19" hasCustomPrompt="1"/>
          </p:nvPr>
        </p:nvSpPr>
        <p:spPr>
          <a:xfrm>
            <a:off x="9552079"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9"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835095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9a-Divider">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364422"/>
            <a:ext cx="12192000" cy="537716"/>
          </a:xfrm>
          <a:prstGeom prst="rect">
            <a:avLst/>
          </a:prstGeom>
        </p:spPr>
        <p:txBody>
          <a:bodyPr vert="horz" lIns="91440" tIns="45720" rIns="91440" bIns="45720" rtlCol="0" anchor="ctr">
            <a:noAutofit/>
          </a:bodyPr>
          <a:lstStyle>
            <a:lvl1pPr algn="ctr">
              <a:defRPr sz="2800" b="0" i="0" baseline="0">
                <a:solidFill>
                  <a:schemeClr val="accent1"/>
                </a:solidFill>
                <a:latin typeface="+mj-lt"/>
                <a:cs typeface="Calibri"/>
              </a:defRPr>
            </a:lvl1pPr>
          </a:lstStyle>
          <a:p>
            <a:r>
              <a:rPr lang="en-US" dirty="0"/>
              <a:t>Title – Calibri – Black 28pt</a:t>
            </a:r>
          </a:p>
        </p:txBody>
      </p:sp>
      <p:sp>
        <p:nvSpPr>
          <p:cNvPr id="5" name="Text Placeholder 2"/>
          <p:cNvSpPr>
            <a:spLocks noGrp="1"/>
          </p:cNvSpPr>
          <p:nvPr>
            <p:ph type="body" sz="quarter" idx="11" hasCustomPrompt="1"/>
          </p:nvPr>
        </p:nvSpPr>
        <p:spPr>
          <a:xfrm>
            <a:off x="0" y="904671"/>
            <a:ext cx="12192000" cy="391606"/>
          </a:xfrm>
          <a:prstGeom prst="rect">
            <a:avLst/>
          </a:prstGeom>
        </p:spPr>
        <p:txBody>
          <a:bodyPr>
            <a:noAutofit/>
          </a:bodyPr>
          <a:lstStyle>
            <a:lvl1pPr marL="0" indent="0" algn="ctr">
              <a:lnSpc>
                <a:spcPct val="80000"/>
              </a:lnSpc>
              <a:buFontTx/>
              <a:buNone/>
              <a:defRPr sz="2000" b="0" baseline="0">
                <a:solidFill>
                  <a:schemeClr val="tx2"/>
                </a:solidFill>
                <a:latin typeface="+mn-lt"/>
                <a:cs typeface="Calibri Light"/>
              </a:defRPr>
            </a:lvl1pPr>
            <a:lvl2pPr>
              <a:defRPr sz="1600"/>
            </a:lvl2pPr>
            <a:lvl3pPr>
              <a:defRPr sz="1600"/>
            </a:lvl3pPr>
            <a:lvl4pPr>
              <a:defRPr sz="1600"/>
            </a:lvl4pPr>
            <a:lvl5pPr>
              <a:defRPr sz="1600"/>
            </a:lvl5pPr>
          </a:lstStyle>
          <a:p>
            <a:pPr lvl="0"/>
            <a:r>
              <a:rPr lang="en-US" dirty="0" err="1"/>
              <a:t>Subheader</a:t>
            </a:r>
            <a:r>
              <a:rPr lang="en-US" dirty="0"/>
              <a:t> – Calibri Light – Black – 20pt</a:t>
            </a:r>
          </a:p>
        </p:txBody>
      </p:sp>
      <p:sp>
        <p:nvSpPr>
          <p:cNvPr id="6" name="Round Diagonal Corner Rectangle 5"/>
          <p:cNvSpPr/>
          <p:nvPr userDrawn="1"/>
        </p:nvSpPr>
        <p:spPr>
          <a:xfrm>
            <a:off x="474043" y="1907221"/>
            <a:ext cx="5350560" cy="1463040"/>
          </a:xfrm>
          <a:prstGeom prst="round2DiagRect">
            <a:avLst/>
          </a:prstGeom>
          <a:solidFill>
            <a:schemeClr val="accent1"/>
          </a:solidFill>
          <a:ln>
            <a:noFill/>
          </a:ln>
          <a:effectLst>
            <a:outerShdw blurRad="50800" dist="50800" dir="5400000" algn="ctr" rotWithShape="0">
              <a:schemeClr val="tx1">
                <a:lumMod val="50000"/>
                <a:lumOff val="50000"/>
                <a:alpha val="35000"/>
              </a:schemeClr>
            </a:outerShdw>
          </a:effectLst>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sz="1800"/>
          </a:p>
        </p:txBody>
      </p:sp>
      <p:sp>
        <p:nvSpPr>
          <p:cNvPr id="9" name="Round Diagonal Corner Rectangle 8"/>
          <p:cNvSpPr/>
          <p:nvPr userDrawn="1"/>
        </p:nvSpPr>
        <p:spPr>
          <a:xfrm>
            <a:off x="6106136" y="1910450"/>
            <a:ext cx="5588127" cy="1463040"/>
          </a:xfrm>
          <a:prstGeom prst="round2DiagRect">
            <a:avLst/>
          </a:prstGeom>
          <a:solidFill>
            <a:schemeClr val="accent4"/>
          </a:solidFill>
          <a:ln>
            <a:noFill/>
          </a:ln>
          <a:effectLst>
            <a:outerShdw blurRad="40000" dist="23000" dir="5400000" rotWithShape="0">
              <a:schemeClr val="bg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0" name="Text Placeholder 2"/>
          <p:cNvSpPr>
            <a:spLocks noGrp="1"/>
          </p:cNvSpPr>
          <p:nvPr>
            <p:ph type="body" sz="quarter" idx="12" hasCustomPrompt="1"/>
          </p:nvPr>
        </p:nvSpPr>
        <p:spPr>
          <a:xfrm>
            <a:off x="474043" y="3559599"/>
            <a:ext cx="5350559" cy="2312156"/>
          </a:xfrm>
          <a:prstGeom prst="rect">
            <a:avLst/>
          </a:prstGeom>
        </p:spPr>
        <p:txBody>
          <a:bodyPr>
            <a:noAutofit/>
          </a:bodyPr>
          <a:lstStyle>
            <a:lvl1pPr marL="0" indent="0" algn="ctr">
              <a:lnSpc>
                <a:spcPct val="80000"/>
              </a:lnSpc>
              <a:buFontTx/>
              <a:buNone/>
              <a:defRPr sz="1800" b="0" baseline="0">
                <a:solidFill>
                  <a:schemeClr val="tx2"/>
                </a:solidFill>
                <a:latin typeface="+mn-lt"/>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3" name="Text Placeholder 2"/>
          <p:cNvSpPr>
            <a:spLocks noGrp="1"/>
          </p:cNvSpPr>
          <p:nvPr>
            <p:ph type="body" sz="quarter" idx="15" hasCustomPrompt="1"/>
          </p:nvPr>
        </p:nvSpPr>
        <p:spPr>
          <a:xfrm>
            <a:off x="6096000" y="3569438"/>
            <a:ext cx="5588127" cy="2377471"/>
          </a:xfrm>
          <a:prstGeom prst="rect">
            <a:avLst/>
          </a:prstGeom>
        </p:spPr>
        <p:txBody>
          <a:bodyPr>
            <a:noAutofit/>
          </a:bodyPr>
          <a:lstStyle>
            <a:lvl1pPr marL="0" indent="0" algn="ctr">
              <a:lnSpc>
                <a:spcPct val="80000"/>
              </a:lnSpc>
              <a:buFontTx/>
              <a:buNone/>
              <a:defRPr sz="1800" b="0" baseline="0">
                <a:solidFill>
                  <a:schemeClr val="tx2"/>
                </a:solidFill>
                <a:latin typeface="+mn-lt"/>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cxnSp>
        <p:nvCxnSpPr>
          <p:cNvPr id="14" name="Straight Connector 13"/>
          <p:cNvCxnSpPr/>
          <p:nvPr userDrawn="1"/>
        </p:nvCxnSpPr>
        <p:spPr>
          <a:xfrm flipV="1">
            <a:off x="408735" y="902139"/>
            <a:ext cx="11275392" cy="2533"/>
          </a:xfrm>
          <a:prstGeom prst="line">
            <a:avLst/>
          </a:prstGeom>
          <a:ln w="19050"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9"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96563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b-Divi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363255"/>
            <a:ext cx="10972800" cy="757124"/>
          </a:xfrm>
        </p:spPr>
        <p:txBody>
          <a:bodyPr>
            <a:noAutofit/>
          </a:bodyPr>
          <a:lstStyle>
            <a:lvl1pPr>
              <a:defRPr baseline="0">
                <a:solidFill>
                  <a:schemeClr val="accent1"/>
                </a:solidFill>
              </a:defRPr>
            </a:lvl1pPr>
          </a:lstStyle>
          <a:p>
            <a:r>
              <a:rPr lang="en-US" dirty="0"/>
              <a:t>Slide Title Calibri 32</a:t>
            </a:r>
          </a:p>
        </p:txBody>
      </p:sp>
      <p:sp>
        <p:nvSpPr>
          <p:cNvPr id="5" name="Text Placeholder 2"/>
          <p:cNvSpPr>
            <a:spLocks noGrp="1"/>
          </p:cNvSpPr>
          <p:nvPr>
            <p:ph type="body" idx="1" hasCustomPrompt="1"/>
          </p:nvPr>
        </p:nvSpPr>
        <p:spPr>
          <a:xfrm>
            <a:off x="609600" y="1217437"/>
            <a:ext cx="11016868"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9" name="Round Diagonal Corner Rectangle 8"/>
          <p:cNvSpPr/>
          <p:nvPr userDrawn="1"/>
        </p:nvSpPr>
        <p:spPr>
          <a:xfrm>
            <a:off x="697736" y="1893862"/>
            <a:ext cx="922576" cy="516759"/>
          </a:xfrm>
          <a:prstGeom prst="round2Diag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sz="1800"/>
          </a:p>
        </p:txBody>
      </p:sp>
      <p:sp>
        <p:nvSpPr>
          <p:cNvPr id="10" name="Text Placeholder 2"/>
          <p:cNvSpPr>
            <a:spLocks noGrp="1"/>
          </p:cNvSpPr>
          <p:nvPr>
            <p:ph type="body" sz="quarter" idx="18" hasCustomPrompt="1"/>
          </p:nvPr>
        </p:nvSpPr>
        <p:spPr>
          <a:xfrm>
            <a:off x="1829419" y="1861985"/>
            <a:ext cx="9568396"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1" name="Round Diagonal Corner Rectangle 10"/>
          <p:cNvSpPr/>
          <p:nvPr userDrawn="1"/>
        </p:nvSpPr>
        <p:spPr>
          <a:xfrm>
            <a:off x="697736" y="2796000"/>
            <a:ext cx="922576" cy="516759"/>
          </a:xfrm>
          <a:prstGeom prst="round2Diag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2" name="Round Diagonal Corner Rectangle 11"/>
          <p:cNvSpPr/>
          <p:nvPr userDrawn="1"/>
        </p:nvSpPr>
        <p:spPr>
          <a:xfrm>
            <a:off x="697736" y="3689378"/>
            <a:ext cx="922576" cy="516759"/>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3" name="Round Diagonal Corner Rectangle 12"/>
          <p:cNvSpPr/>
          <p:nvPr userDrawn="1"/>
        </p:nvSpPr>
        <p:spPr>
          <a:xfrm>
            <a:off x="697736" y="4598914"/>
            <a:ext cx="922576" cy="516759"/>
          </a:xfrm>
          <a:prstGeom prst="round2Diag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4" name="Text Placeholder 2"/>
          <p:cNvSpPr>
            <a:spLocks noGrp="1"/>
          </p:cNvSpPr>
          <p:nvPr>
            <p:ph type="body" sz="quarter" idx="19" hasCustomPrompt="1"/>
          </p:nvPr>
        </p:nvSpPr>
        <p:spPr>
          <a:xfrm>
            <a:off x="1829420" y="2764123"/>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6" name="Text Placeholder 2"/>
          <p:cNvSpPr>
            <a:spLocks noGrp="1"/>
          </p:cNvSpPr>
          <p:nvPr>
            <p:ph type="body" sz="quarter" idx="20" hasCustomPrompt="1"/>
          </p:nvPr>
        </p:nvSpPr>
        <p:spPr>
          <a:xfrm>
            <a:off x="1829420" y="3651002"/>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7" name="Text Placeholder 2"/>
          <p:cNvSpPr>
            <a:spLocks noGrp="1"/>
          </p:cNvSpPr>
          <p:nvPr>
            <p:ph type="body" sz="quarter" idx="21" hasCustomPrompt="1"/>
          </p:nvPr>
        </p:nvSpPr>
        <p:spPr>
          <a:xfrm>
            <a:off x="1829420" y="4579138"/>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20"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23582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914400"/>
          </a:xfrm>
        </p:spPr>
        <p:txBody>
          <a:bodyPr anchor="t"/>
          <a:lstStyle>
            <a:lvl1pPr algn="l">
              <a:defRPr sz="3600" baseline="0">
                <a:solidFill>
                  <a:schemeClr val="accent1"/>
                </a:solidFill>
              </a:defRPr>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343026"/>
            <a:ext cx="10972800" cy="4486274"/>
          </a:xfrm>
        </p:spPr>
        <p:txBody>
          <a:bodyPr/>
          <a:lstStyle>
            <a:lvl1pPr marL="457200" indent="-457200">
              <a:buFont typeface="Wingdings" panose="05000000000000000000" pitchFamily="2" charset="2"/>
              <a:buChar char="§"/>
              <a:defRPr baseline="0">
                <a:solidFill>
                  <a:schemeClr val="tx1">
                    <a:lumMod val="65000"/>
                    <a:lumOff val="35000"/>
                  </a:schemeClr>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Bullet line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354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a-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2005"/>
            <a:ext cx="10972800" cy="914400"/>
          </a:xfrm>
        </p:spPr>
        <p:txBody>
          <a:bodyPr>
            <a:normAutofit/>
          </a:bodyPr>
          <a:lstStyle>
            <a:lvl1pPr>
              <a:defRPr sz="3200" baseline="0"/>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441938"/>
            <a:ext cx="10972800" cy="4387362"/>
          </a:xfrm>
        </p:spPr>
        <p:txBody>
          <a:bodyPr/>
          <a:lstStyle>
            <a:lvl1pPr marL="457200" indent="-457200">
              <a:buFont typeface="Wingdings" panose="05000000000000000000" pitchFamily="2" charset="2"/>
              <a:buChar char="§"/>
              <a:defRPr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8315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b-Content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75781"/>
            <a:ext cx="10972800" cy="813258"/>
          </a:xfrm>
        </p:spPr>
        <p:txBody>
          <a:bodyPr>
            <a:normAutofit/>
          </a:bodyPr>
          <a:lstStyle>
            <a:lvl1pPr>
              <a:defRPr sz="3200" b="0">
                <a:solidFill>
                  <a:schemeClr val="accent1"/>
                </a:solidFill>
              </a:defRPr>
            </a:lvl1pPr>
          </a:lstStyle>
          <a:p>
            <a:r>
              <a:rPr lang="en-US" dirty="0"/>
              <a:t>Slide Title – Calibri– Green 32pt</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371600"/>
            <a:ext cx="10972800" cy="4421719"/>
          </a:xfrm>
          <a:prstGeom prst="rect">
            <a:avLst/>
          </a:prstGeom>
        </p:spPr>
        <p:txBody>
          <a:bodyPr>
            <a:noAutofit/>
          </a:bodyPr>
          <a:lstStyle>
            <a:lvl1pPr marL="0" indent="0">
              <a:buFontTx/>
              <a:buNone/>
              <a:defRPr sz="2400">
                <a:solidFill>
                  <a:schemeClr val="tx2"/>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24 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p:txBody>
      </p:sp>
    </p:spTree>
    <p:extLst>
      <p:ext uri="{BB962C8B-B14F-4D97-AF65-F5344CB8AC3E}">
        <p14:creationId xmlns:p14="http://schemas.microsoft.com/office/powerpoint/2010/main" val="616138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c- Conten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26661"/>
            <a:ext cx="10777538" cy="572135"/>
          </a:xfrm>
        </p:spPr>
        <p:txBody>
          <a:bodyPr>
            <a:normAutofit/>
          </a:bodyPr>
          <a:lstStyle>
            <a:lvl1pPr>
              <a:defRPr sz="3200" b="0">
                <a:solidFill>
                  <a:schemeClr val="accent1"/>
                </a:solidFill>
              </a:defRPr>
            </a:lvl1pPr>
          </a:lstStyle>
          <a:p>
            <a:r>
              <a:rPr lang="en-US" dirty="0"/>
              <a:t>Slide Title – Calibri– Green 32pt</a:t>
            </a:r>
            <a:br>
              <a:rPr lang="en-US" dirty="0"/>
            </a:b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455768"/>
            <a:ext cx="10972800" cy="4337552"/>
          </a:xfrm>
          <a:prstGeom prst="rect">
            <a:avLst/>
          </a:prstGeom>
        </p:spPr>
        <p:txBody>
          <a:bodyPr>
            <a:noAutofit/>
          </a:bodyPr>
          <a:lstStyle>
            <a:lvl1pPr marL="0" indent="0">
              <a:buFontTx/>
              <a:buNone/>
              <a:defRPr sz="2400">
                <a:solidFill>
                  <a:schemeClr val="tx2"/>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24 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p:txBody>
      </p:sp>
      <p:sp>
        <p:nvSpPr>
          <p:cNvPr id="7" name="Text Placeholder 4"/>
          <p:cNvSpPr>
            <a:spLocks noGrp="1"/>
          </p:cNvSpPr>
          <p:nvPr>
            <p:ph type="body" sz="quarter" idx="12" hasCustomPrompt="1"/>
          </p:nvPr>
        </p:nvSpPr>
        <p:spPr>
          <a:xfrm>
            <a:off x="609600" y="883633"/>
            <a:ext cx="10972800" cy="401367"/>
          </a:xfrm>
          <a:prstGeom prst="rect">
            <a:avLst/>
          </a:prstGeom>
        </p:spPr>
        <p:txBody>
          <a:bodyPr>
            <a:noAutofit/>
          </a:bodyPr>
          <a:lstStyle>
            <a:lvl1pPr marL="0" indent="0">
              <a:buFontTx/>
              <a:buNone/>
              <a:defRPr sz="2400" b="1" baseline="0">
                <a:solidFill>
                  <a:schemeClr val="tx2"/>
                </a:solidFill>
                <a:latin typeface="Calibri Light" panose="020F0302020204030204" pitchFamily="34" charset="0"/>
                <a:cs typeface="Calibri Light" panose="020F030202020403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Subtitle Calibri Light 24 point  </a:t>
            </a:r>
          </a:p>
          <a:p>
            <a:pPr lvl="0"/>
            <a:r>
              <a:rPr lang="en-US" dirty="0"/>
              <a:t> </a:t>
            </a:r>
          </a:p>
        </p:txBody>
      </p:sp>
    </p:spTree>
    <p:extLst>
      <p:ext uri="{BB962C8B-B14F-4D97-AF65-F5344CB8AC3E}">
        <p14:creationId xmlns:p14="http://schemas.microsoft.com/office/powerpoint/2010/main" val="27875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a- Two Column  ">
    <p:spTree>
      <p:nvGrpSpPr>
        <p:cNvPr id="1" name=""/>
        <p:cNvGrpSpPr/>
        <p:nvPr/>
      </p:nvGrpSpPr>
      <p:grpSpPr>
        <a:xfrm>
          <a:off x="0" y="0"/>
          <a:ext cx="0" cy="0"/>
          <a:chOff x="0" y="0"/>
          <a:chExt cx="0" cy="0"/>
        </a:xfrm>
      </p:grpSpPr>
      <p:sp>
        <p:nvSpPr>
          <p:cNvPr id="9" name="Round Diagonal Corner Rectangle 8"/>
          <p:cNvSpPr/>
          <p:nvPr userDrawn="1"/>
        </p:nvSpPr>
        <p:spPr>
          <a:xfrm>
            <a:off x="471798" y="1288973"/>
            <a:ext cx="5139460" cy="4574446"/>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itle 1"/>
          <p:cNvSpPr>
            <a:spLocks noGrp="1"/>
          </p:cNvSpPr>
          <p:nvPr>
            <p:ph type="title" hasCustomPrompt="1"/>
          </p:nvPr>
        </p:nvSpPr>
        <p:spPr>
          <a:xfrm>
            <a:off x="609600" y="338203"/>
            <a:ext cx="10972800" cy="950770"/>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785870" y="1461621"/>
            <a:ext cx="4531607" cy="479822"/>
          </a:xfrm>
          <a:prstGeom prst="rect">
            <a:avLst/>
          </a:prstGeom>
        </p:spPr>
        <p:txBody>
          <a:bodyPr anchor="b">
            <a:noAutofit/>
          </a:bodyPr>
          <a:lstStyle>
            <a:lvl1pPr marL="0" indent="0">
              <a:buNone/>
              <a:defRPr sz="2400" b="1">
                <a:solidFill>
                  <a:schemeClr val="bg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10" hasCustomPrompt="1"/>
          </p:nvPr>
        </p:nvSpPr>
        <p:spPr>
          <a:xfrm>
            <a:off x="6096001" y="1974495"/>
            <a:ext cx="5389033" cy="3833869"/>
          </a:xfrm>
          <a:prstGeom prst="rect">
            <a:avLst/>
          </a:prstGeom>
        </p:spPr>
        <p:txBody>
          <a:bodyPr>
            <a:noAutofit/>
          </a:bodyPr>
          <a:lstStyle>
            <a:lvl1pPr>
              <a:defRPr sz="24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096001" y="1413280"/>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p:cNvSpPr>
            <a:spLocks noGrp="1"/>
          </p:cNvSpPr>
          <p:nvPr>
            <p:ph sz="quarter" idx="11" hasCustomPrompt="1"/>
          </p:nvPr>
        </p:nvSpPr>
        <p:spPr>
          <a:xfrm>
            <a:off x="703975" y="2029550"/>
            <a:ext cx="4695395" cy="3833869"/>
          </a:xfrm>
          <a:prstGeom prst="rect">
            <a:avLst/>
          </a:prstGeom>
        </p:spPr>
        <p:txBody>
          <a:bodyPr>
            <a:noAutofit/>
          </a:bodyPr>
          <a:lstStyle>
            <a:lvl1pPr>
              <a:buClr>
                <a:schemeClr val="bg1"/>
              </a:buClr>
              <a:defRPr sz="2400">
                <a:solidFill>
                  <a:schemeClr val="bg1"/>
                </a:solidFill>
                <a:latin typeface="+mn-lt"/>
              </a:defRPr>
            </a:lvl1pPr>
            <a:lvl2pPr>
              <a:buClr>
                <a:schemeClr val="bg1"/>
              </a:buClr>
              <a:defRPr sz="2000">
                <a:solidFill>
                  <a:schemeClr val="bg1"/>
                </a:solidFill>
                <a:latin typeface="+mn-lt"/>
              </a:defRPr>
            </a:lvl2pPr>
            <a:lvl3pPr>
              <a:buClr>
                <a:schemeClr val="bg1"/>
              </a:buClr>
              <a:defRPr sz="1800">
                <a:solidFill>
                  <a:schemeClr val="bg1"/>
                </a:solidFill>
                <a:latin typeface="+mn-lt"/>
              </a:defRPr>
            </a:lvl3pPr>
            <a:lvl4pPr>
              <a:buClr>
                <a:schemeClr val="bg1"/>
              </a:buClr>
              <a:defRPr sz="1600">
                <a:solidFill>
                  <a:schemeClr val="bg1"/>
                </a:solidFill>
                <a:latin typeface="+mn-lt"/>
              </a:defRPr>
            </a:lvl4pPr>
            <a:lvl5pPr>
              <a:buClr>
                <a:schemeClr val="bg1"/>
              </a:buClr>
              <a:defRPr sz="1600">
                <a:solidFill>
                  <a:schemeClr val="bg1"/>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p:cNvSpPr>
            <a:spLocks noGrp="1"/>
          </p:cNvSpPr>
          <p:nvPr>
            <p:ph type="sldNum" sz="quarter" idx="12"/>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91655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1a- Two Column  ">
    <p:spTree>
      <p:nvGrpSpPr>
        <p:cNvPr id="1" name=""/>
        <p:cNvGrpSpPr/>
        <p:nvPr/>
      </p:nvGrpSpPr>
      <p:grpSpPr>
        <a:xfrm>
          <a:off x="0" y="0"/>
          <a:ext cx="0" cy="0"/>
          <a:chOff x="0" y="0"/>
          <a:chExt cx="0" cy="0"/>
        </a:xfrm>
      </p:grpSpPr>
      <p:sp>
        <p:nvSpPr>
          <p:cNvPr id="9" name="Round Diagonal Corner Rectangle 8"/>
          <p:cNvSpPr/>
          <p:nvPr userDrawn="1"/>
        </p:nvSpPr>
        <p:spPr>
          <a:xfrm>
            <a:off x="471798" y="1288973"/>
            <a:ext cx="5139460" cy="4574446"/>
          </a:xfrm>
          <a:prstGeom prst="round2Diag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4" name="Title 1"/>
          <p:cNvSpPr>
            <a:spLocks noGrp="1"/>
          </p:cNvSpPr>
          <p:nvPr>
            <p:ph type="title" hasCustomPrompt="1"/>
          </p:nvPr>
        </p:nvSpPr>
        <p:spPr>
          <a:xfrm>
            <a:off x="609600" y="338203"/>
            <a:ext cx="10972800" cy="950770"/>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785870" y="1461621"/>
            <a:ext cx="4531607" cy="479822"/>
          </a:xfrm>
          <a:prstGeom prst="rect">
            <a:avLst/>
          </a:prstGeom>
        </p:spPr>
        <p:txBody>
          <a:bodyPr anchor="b">
            <a:noAutofit/>
          </a:bodyPr>
          <a:lstStyle>
            <a:lvl1pPr marL="0" indent="0">
              <a:buNone/>
              <a:defRPr sz="2400" b="1">
                <a:solidFill>
                  <a:schemeClr val="bg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10" hasCustomPrompt="1"/>
          </p:nvPr>
        </p:nvSpPr>
        <p:spPr>
          <a:xfrm>
            <a:off x="6096001" y="1974495"/>
            <a:ext cx="5389033" cy="3833869"/>
          </a:xfrm>
          <a:prstGeom prst="rect">
            <a:avLst/>
          </a:prstGeom>
        </p:spPr>
        <p:txBody>
          <a:bodyPr>
            <a:noAutofit/>
          </a:bodyPr>
          <a:lstStyle>
            <a:lvl1pPr>
              <a:defRPr sz="24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096001" y="1413280"/>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p:cNvSpPr>
            <a:spLocks noGrp="1"/>
          </p:cNvSpPr>
          <p:nvPr>
            <p:ph sz="quarter" idx="11" hasCustomPrompt="1"/>
          </p:nvPr>
        </p:nvSpPr>
        <p:spPr>
          <a:xfrm>
            <a:off x="703975" y="2029550"/>
            <a:ext cx="4695395" cy="3833869"/>
          </a:xfrm>
          <a:prstGeom prst="rect">
            <a:avLst/>
          </a:prstGeom>
        </p:spPr>
        <p:txBody>
          <a:bodyPr>
            <a:noAutofit/>
          </a:bodyPr>
          <a:lstStyle>
            <a:lvl1pPr>
              <a:buClr>
                <a:schemeClr val="bg1"/>
              </a:buClr>
              <a:defRPr sz="2400">
                <a:solidFill>
                  <a:schemeClr val="bg1"/>
                </a:solidFill>
                <a:latin typeface="+mn-lt"/>
              </a:defRPr>
            </a:lvl1pPr>
            <a:lvl2pPr>
              <a:buClr>
                <a:schemeClr val="bg1"/>
              </a:buClr>
              <a:defRPr sz="2000">
                <a:solidFill>
                  <a:schemeClr val="bg1"/>
                </a:solidFill>
                <a:latin typeface="+mn-lt"/>
              </a:defRPr>
            </a:lvl2pPr>
            <a:lvl3pPr>
              <a:buClr>
                <a:schemeClr val="bg1"/>
              </a:buClr>
              <a:defRPr sz="1800">
                <a:solidFill>
                  <a:schemeClr val="bg1"/>
                </a:solidFill>
                <a:latin typeface="+mn-lt"/>
              </a:defRPr>
            </a:lvl3pPr>
            <a:lvl4pPr>
              <a:buClr>
                <a:schemeClr val="bg1"/>
              </a:buClr>
              <a:defRPr sz="1600">
                <a:solidFill>
                  <a:schemeClr val="bg1"/>
                </a:solidFill>
                <a:latin typeface="+mn-lt"/>
              </a:defRPr>
            </a:lvl4pPr>
            <a:lvl5pPr>
              <a:buClr>
                <a:schemeClr val="bg1"/>
              </a:buClr>
              <a:defRPr sz="1600">
                <a:solidFill>
                  <a:schemeClr val="bg1"/>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p:cNvSpPr>
            <a:spLocks noGrp="1"/>
          </p:cNvSpPr>
          <p:nvPr>
            <p:ph type="sldNum" sz="quarter" idx="12"/>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323251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11a- Two Column  ">
    <p:spTree>
      <p:nvGrpSpPr>
        <p:cNvPr id="1" name=""/>
        <p:cNvGrpSpPr/>
        <p:nvPr/>
      </p:nvGrpSpPr>
      <p:grpSpPr>
        <a:xfrm>
          <a:off x="0" y="0"/>
          <a:ext cx="0" cy="0"/>
          <a:chOff x="0" y="0"/>
          <a:chExt cx="0" cy="0"/>
        </a:xfrm>
      </p:grpSpPr>
      <p:sp>
        <p:nvSpPr>
          <p:cNvPr id="9" name="Round Diagonal Corner Rectangle 8"/>
          <p:cNvSpPr/>
          <p:nvPr userDrawn="1"/>
        </p:nvSpPr>
        <p:spPr>
          <a:xfrm>
            <a:off x="471798" y="1288973"/>
            <a:ext cx="5139460" cy="4574446"/>
          </a:xfrm>
          <a:prstGeom prst="round2Diag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4" name="Title 1"/>
          <p:cNvSpPr>
            <a:spLocks noGrp="1"/>
          </p:cNvSpPr>
          <p:nvPr>
            <p:ph type="title" hasCustomPrompt="1"/>
          </p:nvPr>
        </p:nvSpPr>
        <p:spPr>
          <a:xfrm>
            <a:off x="609600" y="338203"/>
            <a:ext cx="10972800" cy="950770"/>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785870" y="1461621"/>
            <a:ext cx="4531607" cy="479822"/>
          </a:xfrm>
          <a:prstGeom prst="rect">
            <a:avLst/>
          </a:prstGeom>
        </p:spPr>
        <p:txBody>
          <a:bodyPr anchor="b">
            <a:noAutofit/>
          </a:bodyPr>
          <a:lstStyle>
            <a:lvl1pPr marL="0" indent="0">
              <a:buNone/>
              <a:defRPr sz="2400" b="1">
                <a:solidFill>
                  <a:schemeClr val="bg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10" hasCustomPrompt="1"/>
          </p:nvPr>
        </p:nvSpPr>
        <p:spPr>
          <a:xfrm>
            <a:off x="6096001" y="1974495"/>
            <a:ext cx="5389033" cy="3833869"/>
          </a:xfrm>
          <a:prstGeom prst="rect">
            <a:avLst/>
          </a:prstGeom>
        </p:spPr>
        <p:txBody>
          <a:bodyPr>
            <a:noAutofit/>
          </a:bodyPr>
          <a:lstStyle>
            <a:lvl1pPr>
              <a:defRPr sz="24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096001" y="1413280"/>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p:cNvSpPr>
            <a:spLocks noGrp="1"/>
          </p:cNvSpPr>
          <p:nvPr>
            <p:ph sz="quarter" idx="11" hasCustomPrompt="1"/>
          </p:nvPr>
        </p:nvSpPr>
        <p:spPr>
          <a:xfrm>
            <a:off x="703975" y="2029550"/>
            <a:ext cx="4695395" cy="3833869"/>
          </a:xfrm>
          <a:prstGeom prst="rect">
            <a:avLst/>
          </a:prstGeom>
        </p:spPr>
        <p:txBody>
          <a:bodyPr>
            <a:noAutofit/>
          </a:bodyPr>
          <a:lstStyle>
            <a:lvl1pPr>
              <a:buClr>
                <a:schemeClr val="bg1"/>
              </a:buClr>
              <a:defRPr sz="2400">
                <a:solidFill>
                  <a:schemeClr val="bg1"/>
                </a:solidFill>
                <a:latin typeface="+mn-lt"/>
              </a:defRPr>
            </a:lvl1pPr>
            <a:lvl2pPr>
              <a:buClr>
                <a:schemeClr val="bg1"/>
              </a:buClr>
              <a:defRPr sz="2000">
                <a:solidFill>
                  <a:schemeClr val="bg1"/>
                </a:solidFill>
                <a:latin typeface="+mn-lt"/>
              </a:defRPr>
            </a:lvl2pPr>
            <a:lvl3pPr>
              <a:buClr>
                <a:schemeClr val="bg1"/>
              </a:buClr>
              <a:defRPr sz="1800">
                <a:solidFill>
                  <a:schemeClr val="bg1"/>
                </a:solidFill>
                <a:latin typeface="+mn-lt"/>
              </a:defRPr>
            </a:lvl3pPr>
            <a:lvl4pPr>
              <a:buClr>
                <a:schemeClr val="bg1"/>
              </a:buClr>
              <a:defRPr sz="1600">
                <a:solidFill>
                  <a:schemeClr val="bg1"/>
                </a:solidFill>
                <a:latin typeface="+mn-lt"/>
              </a:defRPr>
            </a:lvl4pPr>
            <a:lvl5pPr>
              <a:buClr>
                <a:schemeClr val="bg1"/>
              </a:buClr>
              <a:defRPr sz="1600">
                <a:solidFill>
                  <a:schemeClr val="bg1"/>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p:cNvSpPr>
            <a:spLocks noGrp="1"/>
          </p:cNvSpPr>
          <p:nvPr>
            <p:ph type="sldNum" sz="quarter" idx="12"/>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179933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11a- Two Column  ">
    <p:spTree>
      <p:nvGrpSpPr>
        <p:cNvPr id="1" name=""/>
        <p:cNvGrpSpPr/>
        <p:nvPr/>
      </p:nvGrpSpPr>
      <p:grpSpPr>
        <a:xfrm>
          <a:off x="0" y="0"/>
          <a:ext cx="0" cy="0"/>
          <a:chOff x="0" y="0"/>
          <a:chExt cx="0" cy="0"/>
        </a:xfrm>
      </p:grpSpPr>
      <p:sp>
        <p:nvSpPr>
          <p:cNvPr id="9" name="Round Diagonal Corner Rectangle 8"/>
          <p:cNvSpPr/>
          <p:nvPr userDrawn="1"/>
        </p:nvSpPr>
        <p:spPr>
          <a:xfrm>
            <a:off x="471798" y="1288973"/>
            <a:ext cx="5139460" cy="4574446"/>
          </a:xfrm>
          <a:prstGeom prst="round2Diag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4" name="Title 1"/>
          <p:cNvSpPr>
            <a:spLocks noGrp="1"/>
          </p:cNvSpPr>
          <p:nvPr>
            <p:ph type="title" hasCustomPrompt="1"/>
          </p:nvPr>
        </p:nvSpPr>
        <p:spPr>
          <a:xfrm>
            <a:off x="609600" y="338203"/>
            <a:ext cx="10972800" cy="950770"/>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785870" y="1461621"/>
            <a:ext cx="4531607" cy="479822"/>
          </a:xfrm>
          <a:prstGeom prst="rect">
            <a:avLst/>
          </a:prstGeom>
        </p:spPr>
        <p:txBody>
          <a:bodyPr anchor="b">
            <a:noAutofit/>
          </a:bodyPr>
          <a:lstStyle>
            <a:lvl1pPr marL="0" indent="0">
              <a:buNone/>
              <a:defRPr sz="2400" b="1">
                <a:solidFill>
                  <a:schemeClr val="bg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10" hasCustomPrompt="1"/>
          </p:nvPr>
        </p:nvSpPr>
        <p:spPr>
          <a:xfrm>
            <a:off x="6096001" y="1974495"/>
            <a:ext cx="5389033" cy="3833869"/>
          </a:xfrm>
          <a:prstGeom prst="rect">
            <a:avLst/>
          </a:prstGeom>
        </p:spPr>
        <p:txBody>
          <a:bodyPr>
            <a:noAutofit/>
          </a:bodyPr>
          <a:lstStyle>
            <a:lvl1pPr>
              <a:defRPr sz="24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096001" y="1413280"/>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p:cNvSpPr>
            <a:spLocks noGrp="1"/>
          </p:cNvSpPr>
          <p:nvPr>
            <p:ph sz="quarter" idx="11" hasCustomPrompt="1"/>
          </p:nvPr>
        </p:nvSpPr>
        <p:spPr>
          <a:xfrm>
            <a:off x="703975" y="2029550"/>
            <a:ext cx="4695395" cy="3833869"/>
          </a:xfrm>
          <a:prstGeom prst="rect">
            <a:avLst/>
          </a:prstGeom>
        </p:spPr>
        <p:txBody>
          <a:bodyPr>
            <a:noAutofit/>
          </a:bodyPr>
          <a:lstStyle>
            <a:lvl1pPr>
              <a:buClr>
                <a:schemeClr val="bg1"/>
              </a:buClr>
              <a:defRPr sz="2400">
                <a:solidFill>
                  <a:schemeClr val="bg1"/>
                </a:solidFill>
                <a:latin typeface="+mn-lt"/>
              </a:defRPr>
            </a:lvl1pPr>
            <a:lvl2pPr>
              <a:buClr>
                <a:schemeClr val="bg1"/>
              </a:buClr>
              <a:defRPr sz="2000">
                <a:solidFill>
                  <a:schemeClr val="bg1"/>
                </a:solidFill>
                <a:latin typeface="+mn-lt"/>
              </a:defRPr>
            </a:lvl2pPr>
            <a:lvl3pPr>
              <a:buClr>
                <a:schemeClr val="bg1"/>
              </a:buClr>
              <a:defRPr sz="1800">
                <a:solidFill>
                  <a:schemeClr val="bg1"/>
                </a:solidFill>
                <a:latin typeface="+mn-lt"/>
              </a:defRPr>
            </a:lvl3pPr>
            <a:lvl4pPr>
              <a:buClr>
                <a:schemeClr val="bg1"/>
              </a:buClr>
              <a:defRPr sz="1600">
                <a:solidFill>
                  <a:schemeClr val="bg1"/>
                </a:solidFill>
                <a:latin typeface="+mn-lt"/>
              </a:defRPr>
            </a:lvl4pPr>
            <a:lvl5pPr>
              <a:buClr>
                <a:schemeClr val="bg1"/>
              </a:buClr>
              <a:defRPr sz="1600">
                <a:solidFill>
                  <a:schemeClr val="bg1"/>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p:cNvSpPr>
            <a:spLocks noGrp="1"/>
          </p:cNvSpPr>
          <p:nvPr>
            <p:ph type="sldNum" sz="quarter" idx="12"/>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257175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b-Two Colum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350728"/>
            <a:ext cx="10972800" cy="829183"/>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609600" y="1296623"/>
            <a:ext cx="5386917"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 Placeholder 4"/>
          <p:cNvSpPr>
            <a:spLocks noGrp="1"/>
          </p:cNvSpPr>
          <p:nvPr>
            <p:ph type="body" sz="quarter" idx="3"/>
          </p:nvPr>
        </p:nvSpPr>
        <p:spPr>
          <a:xfrm>
            <a:off x="6193369" y="1296623"/>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p:cNvSpPr>
            <a:spLocks noGrp="1"/>
          </p:cNvSpPr>
          <p:nvPr>
            <p:ph sz="quarter" idx="4" hasCustomPrompt="1"/>
          </p:nvPr>
        </p:nvSpPr>
        <p:spPr>
          <a:xfrm>
            <a:off x="6193369" y="1776443"/>
            <a:ext cx="5389033" cy="4095719"/>
          </a:xfrm>
          <a:prstGeom prst="rect">
            <a:avLst/>
          </a:prstGeom>
        </p:spPr>
        <p:txBody>
          <a:bodyPr>
            <a:noAutofit/>
          </a:bodyPr>
          <a:lstStyle>
            <a:lvl1pPr>
              <a:defRPr sz="2400">
                <a:solidFill>
                  <a:schemeClr val="tx1">
                    <a:lumMod val="65000"/>
                    <a:lumOff val="35000"/>
                  </a:schemeClr>
                </a:solidFill>
                <a:latin typeface="Garamond" panose="02020404030301010803" pitchFamily="18" charset="0"/>
              </a:defRPr>
            </a:lvl1pPr>
            <a:lvl2pPr>
              <a:defRPr sz="2000">
                <a:solidFill>
                  <a:schemeClr val="tx1">
                    <a:lumMod val="65000"/>
                    <a:lumOff val="35000"/>
                  </a:schemeClr>
                </a:solidFill>
                <a:latin typeface="Garamond" panose="02020404030301010803" pitchFamily="18" charset="0"/>
              </a:defRPr>
            </a:lvl2pPr>
            <a:lvl3pPr>
              <a:defRPr sz="1800">
                <a:solidFill>
                  <a:schemeClr val="tx1">
                    <a:lumMod val="65000"/>
                    <a:lumOff val="35000"/>
                  </a:schemeClr>
                </a:solidFill>
                <a:latin typeface="Garamond" panose="02020404030301010803" pitchFamily="18" charset="0"/>
              </a:defRPr>
            </a:lvl3pPr>
            <a:lvl4pPr>
              <a:defRPr sz="1600">
                <a:solidFill>
                  <a:schemeClr val="tx1">
                    <a:lumMod val="65000"/>
                    <a:lumOff val="35000"/>
                  </a:schemeClr>
                </a:solidFill>
                <a:latin typeface="Garamond" panose="02020404030301010803" pitchFamily="18" charset="0"/>
              </a:defRPr>
            </a:lvl4pPr>
            <a:lvl5pPr>
              <a:defRPr sz="1600">
                <a:solidFill>
                  <a:schemeClr val="tx1">
                    <a:lumMod val="65000"/>
                    <a:lumOff val="35000"/>
                  </a:schemeClr>
                </a:solidFill>
                <a:latin typeface="Garamond" panose="02020404030301010803" pitchFamily="18" charset="0"/>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p:cNvSpPr>
            <a:spLocks noGrp="1"/>
          </p:cNvSpPr>
          <p:nvPr>
            <p:ph sz="quarter" idx="10" hasCustomPrompt="1"/>
          </p:nvPr>
        </p:nvSpPr>
        <p:spPr>
          <a:xfrm>
            <a:off x="622081" y="1787461"/>
            <a:ext cx="5389033" cy="4084701"/>
          </a:xfrm>
          <a:prstGeom prst="rect">
            <a:avLst/>
          </a:prstGeom>
        </p:spPr>
        <p:txBody>
          <a:bodyPr>
            <a:noAutofit/>
          </a:bodyPr>
          <a:lstStyle>
            <a:lvl1pPr>
              <a:defRPr sz="2400">
                <a:solidFill>
                  <a:schemeClr val="tx1">
                    <a:lumMod val="65000"/>
                    <a:lumOff val="35000"/>
                  </a:schemeClr>
                </a:solidFill>
                <a:latin typeface="Garamond" panose="02020404030301010803" pitchFamily="18" charset="0"/>
              </a:defRPr>
            </a:lvl1pPr>
            <a:lvl2pPr>
              <a:defRPr sz="2000">
                <a:solidFill>
                  <a:schemeClr val="tx1">
                    <a:lumMod val="65000"/>
                    <a:lumOff val="35000"/>
                  </a:schemeClr>
                </a:solidFill>
                <a:latin typeface="Garamond" panose="02020404030301010803" pitchFamily="18" charset="0"/>
              </a:defRPr>
            </a:lvl2pPr>
            <a:lvl3pPr>
              <a:defRPr sz="1800">
                <a:solidFill>
                  <a:schemeClr val="tx1">
                    <a:lumMod val="65000"/>
                    <a:lumOff val="35000"/>
                  </a:schemeClr>
                </a:solidFill>
                <a:latin typeface="Garamond" panose="02020404030301010803" pitchFamily="18" charset="0"/>
              </a:defRPr>
            </a:lvl3pPr>
            <a:lvl4pPr>
              <a:defRPr sz="1600">
                <a:solidFill>
                  <a:schemeClr val="tx1">
                    <a:lumMod val="65000"/>
                    <a:lumOff val="35000"/>
                  </a:schemeClr>
                </a:solidFill>
                <a:latin typeface="Garamond" panose="02020404030301010803" pitchFamily="18" charset="0"/>
              </a:defRPr>
            </a:lvl4pPr>
            <a:lvl5pPr>
              <a:defRPr sz="1600">
                <a:solidFill>
                  <a:schemeClr val="tx1">
                    <a:lumMod val="65000"/>
                    <a:lumOff val="35000"/>
                  </a:schemeClr>
                </a:solidFill>
                <a:latin typeface="Garamond" panose="02020404030301010803" pitchFamily="18" charset="0"/>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1"/>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679597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c-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75781"/>
            <a:ext cx="10972800" cy="761357"/>
          </a:xfrm>
        </p:spPr>
        <p:txBody>
          <a:bodyPr>
            <a:normAutofit/>
          </a:bodyPr>
          <a:lstStyle>
            <a:lvl1pPr>
              <a:defRPr sz="3200" b="0"/>
            </a:lvl1pPr>
          </a:lstStyle>
          <a:p>
            <a:r>
              <a:rPr lang="en-US" dirty="0"/>
              <a:t>Slide Title – Calibri– Green 32 </a:t>
            </a:r>
            <a:r>
              <a:rPr lang="en-US" dirty="0" err="1"/>
              <a:t>pt</a:t>
            </a: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192931"/>
            <a:ext cx="5144568" cy="4587973"/>
          </a:xfrm>
          <a:prstGeom prst="rect">
            <a:avLst/>
          </a:prstGeom>
        </p:spPr>
        <p:txBody>
          <a:bodyPr>
            <a:noAutofit/>
          </a:bodyPr>
          <a:lstStyle>
            <a:lvl1pPr marL="0" indent="0">
              <a:buFontTx/>
              <a:buNone/>
              <a:defRPr sz="2000">
                <a:solidFill>
                  <a:schemeClr val="tx1">
                    <a:lumMod val="65000"/>
                    <a:lumOff val="35000"/>
                  </a:schemeClr>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20 PT</a:t>
            </a:r>
          </a:p>
          <a:p>
            <a:pPr lvl="0"/>
            <a:r>
              <a:rPr lang="en-US" dirty="0"/>
              <a:t>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p>
        </p:txBody>
      </p:sp>
      <p:sp>
        <p:nvSpPr>
          <p:cNvPr id="6" name="Text Placeholder 4"/>
          <p:cNvSpPr>
            <a:spLocks noGrp="1"/>
          </p:cNvSpPr>
          <p:nvPr>
            <p:ph type="body" sz="quarter" idx="12" hasCustomPrompt="1"/>
          </p:nvPr>
        </p:nvSpPr>
        <p:spPr>
          <a:xfrm>
            <a:off x="6084607" y="1188027"/>
            <a:ext cx="5497795" cy="4587973"/>
          </a:xfrm>
          <a:prstGeom prst="rect">
            <a:avLst/>
          </a:prstGeom>
        </p:spPr>
        <p:txBody>
          <a:bodyPr>
            <a:noAutofit/>
          </a:bodyPr>
          <a:lstStyle>
            <a:lvl1pPr marL="0" indent="0">
              <a:buFontTx/>
              <a:buNone/>
              <a:defRPr sz="2000">
                <a:solidFill>
                  <a:schemeClr val="tx1">
                    <a:lumMod val="65000"/>
                    <a:lumOff val="35000"/>
                  </a:schemeClr>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20 PT</a:t>
            </a:r>
          </a:p>
          <a:p>
            <a:pPr lvl="0"/>
            <a:r>
              <a:rPr lang="en-US" dirty="0"/>
              <a:t>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p>
        </p:txBody>
      </p:sp>
    </p:spTree>
    <p:extLst>
      <p:ext uri="{BB962C8B-B14F-4D97-AF65-F5344CB8AC3E}">
        <p14:creationId xmlns:p14="http://schemas.microsoft.com/office/powerpoint/2010/main" val="2459021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a-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8373533" y="1128714"/>
            <a:ext cx="3326104" cy="4529770"/>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Click to edit  </a:t>
            </a:r>
          </a:p>
        </p:txBody>
      </p:sp>
      <p:sp>
        <p:nvSpPr>
          <p:cNvPr id="11" name="Text Placeholder 2"/>
          <p:cNvSpPr>
            <a:spLocks noGrp="1"/>
          </p:cNvSpPr>
          <p:nvPr>
            <p:ph type="body" sz="quarter" idx="19" hasCustomPrompt="1"/>
          </p:nvPr>
        </p:nvSpPr>
        <p:spPr>
          <a:xfrm>
            <a:off x="8373534" y="274638"/>
            <a:ext cx="3325284" cy="639762"/>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a:t>
            </a:r>
            <a:endParaRPr lang="en-US" dirty="0"/>
          </a:p>
        </p:txBody>
      </p:sp>
      <p:sp>
        <p:nvSpPr>
          <p:cNvPr id="3" name="Content Placeholder 2"/>
          <p:cNvSpPr>
            <a:spLocks noGrp="1"/>
          </p:cNvSpPr>
          <p:nvPr>
            <p:ph sz="quarter" idx="20"/>
          </p:nvPr>
        </p:nvSpPr>
        <p:spPr>
          <a:xfrm>
            <a:off x="471799" y="274638"/>
            <a:ext cx="7681603" cy="5383846"/>
          </a:xfrm>
        </p:spPr>
        <p:txBody>
          <a:bodyPr/>
          <a:lstStyle>
            <a:lvl1pPr marL="0" indent="0">
              <a:buNone/>
              <a:defRPr/>
            </a:lvl1pPr>
          </a:lstStyle>
          <a:p>
            <a:pPr lvl="0"/>
            <a:r>
              <a:rPr lang="en-US"/>
              <a:t>Edit Master text styles</a:t>
            </a:r>
          </a:p>
        </p:txBody>
      </p:sp>
      <p:sp>
        <p:nvSpPr>
          <p:cNvPr id="7"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86980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2676071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b -Object with Description">
    <p:spTree>
      <p:nvGrpSpPr>
        <p:cNvPr id="1" name=""/>
        <p:cNvGrpSpPr/>
        <p:nvPr/>
      </p:nvGrpSpPr>
      <p:grpSpPr>
        <a:xfrm>
          <a:off x="0" y="0"/>
          <a:ext cx="0" cy="0"/>
          <a:chOff x="0" y="0"/>
          <a:chExt cx="0" cy="0"/>
        </a:xfrm>
      </p:grpSpPr>
      <p:sp>
        <p:nvSpPr>
          <p:cNvPr id="4" name="Round Diagonal Corner Rectangle 3"/>
          <p:cNvSpPr/>
          <p:nvPr userDrawn="1"/>
        </p:nvSpPr>
        <p:spPr>
          <a:xfrm>
            <a:off x="8158163" y="128589"/>
            <a:ext cx="3857625" cy="5681716"/>
          </a:xfrm>
          <a:prstGeom prst="round2DiagRect">
            <a:avLst/>
          </a:prstGeom>
          <a:solidFill>
            <a:schemeClr val="accent1"/>
          </a:solidFill>
          <a:ln w="57150" cmpd="sng">
            <a:noFill/>
          </a:ln>
          <a:effectLst>
            <a:outerShdw blurRad="40005" dist="22987" dir="5400000" sx="87000" sy="87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8373533" y="1328738"/>
            <a:ext cx="3326104" cy="4481566"/>
          </a:xfrm>
          <a:prstGeom prst="rect">
            <a:avLst/>
          </a:prstGeom>
        </p:spPr>
        <p:txBody>
          <a:bodyPr>
            <a:noAutofit/>
          </a:bodyPr>
          <a:lstStyle>
            <a:lvl1pPr marL="0" indent="0">
              <a:lnSpc>
                <a:spcPct val="80000"/>
              </a:lnSpc>
              <a:buFontTx/>
              <a:buNone/>
              <a:defRPr sz="2000" b="0" i="0" baseline="0">
                <a:solidFill>
                  <a:schemeClr val="bg1"/>
                </a:solidFill>
                <a:latin typeface="Calibri" panose="020F0502020204030204" pitchFamily="34" charset="0"/>
                <a:cs typeface="Calibri" panose="020F0502020204030204" pitchFamily="34" charset="0"/>
              </a:defRPr>
            </a:lvl1pPr>
            <a:lvl2pPr>
              <a:defRPr sz="1600"/>
            </a:lvl2pPr>
            <a:lvl3pPr>
              <a:defRPr sz="1600"/>
            </a:lvl3pPr>
            <a:lvl4pPr>
              <a:defRPr sz="1600"/>
            </a:lvl4pPr>
            <a:lvl5pPr>
              <a:defRPr sz="1600"/>
            </a:lvl5pPr>
          </a:lstStyle>
          <a:p>
            <a:pPr lvl="0"/>
            <a:r>
              <a:rPr lang="en-US" dirty="0"/>
              <a:t>Click to edit  </a:t>
            </a:r>
          </a:p>
        </p:txBody>
      </p:sp>
      <p:sp>
        <p:nvSpPr>
          <p:cNvPr id="11" name="Text Placeholder 2"/>
          <p:cNvSpPr>
            <a:spLocks noGrp="1"/>
          </p:cNvSpPr>
          <p:nvPr>
            <p:ph type="body" sz="quarter" idx="19" hasCustomPrompt="1"/>
          </p:nvPr>
        </p:nvSpPr>
        <p:spPr>
          <a:xfrm>
            <a:off x="8373534" y="317502"/>
            <a:ext cx="3325284" cy="639762"/>
          </a:xfrm>
          <a:prstGeom prst="rect">
            <a:avLst/>
          </a:prstGeom>
        </p:spPr>
        <p:txBody>
          <a:bodyPr/>
          <a:lstStyle>
            <a:lvl1pPr marL="0" indent="0">
              <a:buNone/>
              <a:defRPr sz="2400" b="1" baseline="0">
                <a:solidFill>
                  <a:schemeClr val="bg1"/>
                </a:solidFill>
                <a:latin typeface="+mn-lt"/>
              </a:defRPr>
            </a:lvl1pPr>
          </a:lstStyle>
          <a:p>
            <a:pPr lvl="0"/>
            <a:r>
              <a:rPr lang="en-US" b="1" dirty="0">
                <a:latin typeface="+mn-lt"/>
              </a:rPr>
              <a:t>Heading for Object Calibri 24  Bold</a:t>
            </a:r>
            <a:endParaRPr lang="en-US" dirty="0"/>
          </a:p>
        </p:txBody>
      </p:sp>
      <p:sp>
        <p:nvSpPr>
          <p:cNvPr id="3" name="Content Placeholder 2"/>
          <p:cNvSpPr>
            <a:spLocks noGrp="1"/>
          </p:cNvSpPr>
          <p:nvPr>
            <p:ph sz="quarter" idx="20" hasCustomPrompt="1"/>
          </p:nvPr>
        </p:nvSpPr>
        <p:spPr>
          <a:xfrm>
            <a:off x="471800" y="274638"/>
            <a:ext cx="7408552" cy="5383846"/>
          </a:xfrm>
        </p:spPr>
        <p:txBody>
          <a:bodyPr/>
          <a:lstStyle>
            <a:lvl1pPr marL="0" indent="0">
              <a:buNone/>
              <a:defRPr/>
            </a:lvl1pPr>
          </a:lstStyle>
          <a:p>
            <a:pPr lvl="0"/>
            <a:r>
              <a:rPr lang="en-US" dirty="0"/>
              <a:t>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219259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c-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471797" y="4734211"/>
            <a:ext cx="11227136" cy="80592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Description  </a:t>
            </a:r>
          </a:p>
        </p:txBody>
      </p:sp>
      <p:sp>
        <p:nvSpPr>
          <p:cNvPr id="11" name="Text Placeholder 2"/>
          <p:cNvSpPr>
            <a:spLocks noGrp="1"/>
          </p:cNvSpPr>
          <p:nvPr>
            <p:ph type="body" sz="quarter" idx="19" hasCustomPrompt="1"/>
          </p:nvPr>
        </p:nvSpPr>
        <p:spPr>
          <a:xfrm>
            <a:off x="471797" y="49213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17158"/>
            <a:ext cx="11226916" cy="3554841"/>
          </a:xfrm>
          <a:prstGeom prst="rect">
            <a:avLst/>
          </a:prstGeom>
        </p:spPr>
        <p:txBody>
          <a:bodyPr/>
          <a:lstStyle>
            <a:lvl1pPr>
              <a:defRPr baseline="0"/>
            </a:lvl1pPr>
            <a:lvl6pPr marL="2286000" indent="0">
              <a:buNone/>
              <a:defRPr baseline="0"/>
            </a:lvl6pPr>
          </a:lstStyle>
          <a:p>
            <a:pPr lvl="5"/>
            <a:r>
              <a:rPr lang="en-US" dirty="0"/>
              <a:t>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137808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d-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11" name="Text Placeholder 2"/>
          <p:cNvSpPr>
            <a:spLocks noGrp="1"/>
          </p:cNvSpPr>
          <p:nvPr>
            <p:ph type="body" sz="quarter" idx="19" hasCustomPrompt="1"/>
          </p:nvPr>
        </p:nvSpPr>
        <p:spPr>
          <a:xfrm>
            <a:off x="471797" y="49213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17158"/>
            <a:ext cx="11226916" cy="3554841"/>
          </a:xfrm>
          <a:prstGeom prst="rect">
            <a:avLst/>
          </a:prstGeom>
        </p:spPr>
        <p:txBody>
          <a:bodyPr/>
          <a:lstStyle>
            <a:lvl1pPr>
              <a:defRPr baseline="0"/>
            </a:lvl1pPr>
            <a:lvl6pPr marL="2286000" indent="0">
              <a:buNone/>
              <a:defRPr baseline="0"/>
            </a:lvl6pPr>
          </a:lstStyle>
          <a:p>
            <a:pPr lvl="5"/>
            <a:r>
              <a:rPr lang="en-US" dirty="0"/>
              <a:t> </a:t>
            </a:r>
          </a:p>
        </p:txBody>
      </p:sp>
      <p:sp>
        <p:nvSpPr>
          <p:cNvPr id="2" name="Round Diagonal Corner Rectangle 1"/>
          <p:cNvSpPr/>
          <p:nvPr userDrawn="1"/>
        </p:nvSpPr>
        <p:spPr>
          <a:xfrm>
            <a:off x="471796" y="4645046"/>
            <a:ext cx="11370011" cy="971550"/>
          </a:xfrm>
          <a:prstGeom prst="round2DiagRect">
            <a:avLst/>
          </a:prstGeom>
          <a:solidFill>
            <a:schemeClr val="accent1"/>
          </a:solidFill>
          <a:ln w="57150" cmpd="sng">
            <a:noFill/>
          </a:ln>
          <a:effectLst>
            <a:outerShdw blurRad="40005" dist="22987" dir="5400000" sx="87000" sy="87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
          <p:cNvSpPr>
            <a:spLocks noGrp="1"/>
          </p:cNvSpPr>
          <p:nvPr>
            <p:ph type="body" sz="quarter" idx="12" hasCustomPrompt="1"/>
          </p:nvPr>
        </p:nvSpPr>
        <p:spPr>
          <a:xfrm>
            <a:off x="614672" y="4835021"/>
            <a:ext cx="11227136" cy="805929"/>
          </a:xfrm>
          <a:prstGeom prst="rect">
            <a:avLst/>
          </a:prstGeom>
          <a:noFill/>
        </p:spPr>
        <p:txBody>
          <a:bodyPr>
            <a:noAutofit/>
          </a:bodyPr>
          <a:lstStyle>
            <a:lvl1pPr marL="0" indent="0">
              <a:lnSpc>
                <a:spcPct val="80000"/>
              </a:lnSpc>
              <a:buFontTx/>
              <a:buNone/>
              <a:defRPr sz="2000" b="1" i="0" baseline="0">
                <a:solidFill>
                  <a:schemeClr val="bg1"/>
                </a:solidFill>
                <a:latin typeface="+mj-lt"/>
                <a:cs typeface="Garamond"/>
              </a:defRPr>
            </a:lvl1pPr>
            <a:lvl2pPr>
              <a:defRPr sz="1600"/>
            </a:lvl2pPr>
            <a:lvl3pPr>
              <a:defRPr sz="1600"/>
            </a:lvl3pPr>
            <a:lvl4pPr>
              <a:defRPr sz="1600"/>
            </a:lvl4pPr>
            <a:lvl5pPr>
              <a:defRPr sz="1600"/>
            </a:lvl5pPr>
          </a:lstStyle>
          <a:p>
            <a:pPr lvl="0"/>
            <a:r>
              <a:rPr lang="en-US" dirty="0"/>
              <a:t>Description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200986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Object">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11" name="Text Placeholder 2"/>
          <p:cNvSpPr>
            <a:spLocks noGrp="1"/>
          </p:cNvSpPr>
          <p:nvPr>
            <p:ph type="body" sz="quarter" idx="19" hasCustomPrompt="1"/>
          </p:nvPr>
        </p:nvSpPr>
        <p:spPr>
          <a:xfrm>
            <a:off x="471797" y="47784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00125"/>
            <a:ext cx="11226916" cy="4673562"/>
          </a:xfrm>
          <a:prstGeom prst="rect">
            <a:avLst/>
          </a:prstGeom>
        </p:spPr>
        <p:txBody>
          <a:bodyPr/>
          <a:lstStyle>
            <a:lvl1pPr>
              <a:defRPr baseline="0"/>
            </a:lvl1pPr>
            <a:lvl6pPr marL="2286000" indent="0">
              <a:buNone/>
              <a:defRPr baseline="0"/>
            </a:lvl6pPr>
          </a:lstStyle>
          <a:p>
            <a:pPr lvl="5"/>
            <a:r>
              <a:rPr lang="en-US" dirty="0"/>
              <a:t> </a:t>
            </a:r>
          </a:p>
        </p:txBody>
      </p:sp>
      <p:sp>
        <p:nvSpPr>
          <p:cNvPr id="6"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70299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Content with Photo">
    <p:spTree>
      <p:nvGrpSpPr>
        <p:cNvPr id="1" name=""/>
        <p:cNvGrpSpPr/>
        <p:nvPr/>
      </p:nvGrpSpPr>
      <p:grpSpPr>
        <a:xfrm>
          <a:off x="0" y="0"/>
          <a:ext cx="0" cy="0"/>
          <a:chOff x="0" y="0"/>
          <a:chExt cx="0" cy="0"/>
        </a:xfrm>
      </p:grpSpPr>
      <p:sp>
        <p:nvSpPr>
          <p:cNvPr id="4" name="Picture Placeholder 5"/>
          <p:cNvSpPr>
            <a:spLocks noGrp="1"/>
          </p:cNvSpPr>
          <p:nvPr>
            <p:ph type="pic" sz="quarter" idx="12"/>
          </p:nvPr>
        </p:nvSpPr>
        <p:spPr>
          <a:xfrm>
            <a:off x="6273063" y="1318204"/>
            <a:ext cx="5445112" cy="2643250"/>
          </a:xfrm>
          <a:prstGeom prst="rect">
            <a:avLst/>
          </a:prstGeom>
        </p:spPr>
        <p:txBody>
          <a:bodyPr>
            <a:noAutofit/>
          </a:bodyPr>
          <a:lstStyle>
            <a:lvl1pPr marL="0" indent="0">
              <a:buFontTx/>
              <a:buNone/>
              <a:defRPr sz="1200"/>
            </a:lvl1pPr>
          </a:lstStyle>
          <a:p>
            <a:r>
              <a:rPr lang="en-US"/>
              <a:t>Click icon to add picture</a:t>
            </a:r>
            <a:endParaRPr lang="en-US" dirty="0"/>
          </a:p>
        </p:txBody>
      </p:sp>
      <p:sp>
        <p:nvSpPr>
          <p:cNvPr id="5" name="Title Placeholder 1"/>
          <p:cNvSpPr>
            <a:spLocks noGrp="1"/>
          </p:cNvSpPr>
          <p:nvPr>
            <p:ph type="title" hasCustomPrompt="1"/>
          </p:nvPr>
        </p:nvSpPr>
        <p:spPr>
          <a:xfrm>
            <a:off x="511919" y="285537"/>
            <a:ext cx="11206256" cy="914400"/>
          </a:xfrm>
          <a:prstGeom prst="rect">
            <a:avLst/>
          </a:prstGeom>
        </p:spPr>
        <p:txBody>
          <a:bodyPr vert="horz" lIns="91440" tIns="45720" rIns="91440" bIns="45720" rtlCol="0" anchor="t">
            <a:noAutofit/>
          </a:bodyPr>
          <a:lstStyle>
            <a:lvl1pPr algn="l">
              <a:defRPr sz="3200" b="0" i="0" baseline="0">
                <a:solidFill>
                  <a:srgbClr val="5E9261"/>
                </a:solidFill>
              </a:defRPr>
            </a:lvl1pPr>
          </a:lstStyle>
          <a:p>
            <a:r>
              <a:rPr lang="en-US" dirty="0"/>
              <a:t>Slide Title Calibri 32</a:t>
            </a:r>
          </a:p>
        </p:txBody>
      </p:sp>
      <p:sp>
        <p:nvSpPr>
          <p:cNvPr id="6" name="Text Placeholder 3"/>
          <p:cNvSpPr>
            <a:spLocks noGrp="1"/>
          </p:cNvSpPr>
          <p:nvPr>
            <p:ph type="body" sz="quarter" idx="15" hasCustomPrompt="1"/>
          </p:nvPr>
        </p:nvSpPr>
        <p:spPr>
          <a:xfrm>
            <a:off x="6273063" y="4060896"/>
            <a:ext cx="544480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Photo Caption – Garamond Italic - 12pt</a:t>
            </a:r>
          </a:p>
        </p:txBody>
      </p:sp>
      <p:sp>
        <p:nvSpPr>
          <p:cNvPr id="7" name="Text Placeholder 2"/>
          <p:cNvSpPr>
            <a:spLocks noGrp="1"/>
          </p:cNvSpPr>
          <p:nvPr>
            <p:ph type="body" sz="quarter" idx="11" hasCustomPrompt="1"/>
          </p:nvPr>
        </p:nvSpPr>
        <p:spPr>
          <a:xfrm>
            <a:off x="511918" y="1943100"/>
            <a:ext cx="5549047" cy="4121172"/>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Paragraph Content – Garamond – Black – 20 </a:t>
            </a:r>
            <a:r>
              <a:rPr lang="en-US" dirty="0" err="1"/>
              <a:t>pt</a:t>
            </a:r>
            <a:endParaRPr lang="en-US" dirty="0"/>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a:t>
            </a:r>
          </a:p>
          <a:p>
            <a:pPr lvl="0"/>
            <a:r>
              <a:rPr lang="en-US" dirty="0"/>
              <a:t>Has no stet </a:t>
            </a:r>
            <a:r>
              <a:rPr lang="en-US" dirty="0" err="1"/>
              <a:t>fastidii</a:t>
            </a:r>
            <a:r>
              <a:rPr lang="en-US" dirty="0"/>
              <a:t> </a:t>
            </a:r>
            <a:r>
              <a:rPr lang="en-US" dirty="0" err="1"/>
              <a:t>propriae</a:t>
            </a:r>
            <a:r>
              <a:rPr lang="en-US" dirty="0"/>
              <a:t>, </a:t>
            </a:r>
            <a:r>
              <a:rPr lang="en-US" dirty="0" err="1"/>
              <a:t>mutat</a:t>
            </a:r>
            <a:r>
              <a:rPr lang="en-US" dirty="0"/>
              <a:t> </a:t>
            </a:r>
            <a:r>
              <a:rPr lang="en-US" dirty="0" err="1"/>
              <a:t>zril</a:t>
            </a:r>
            <a:r>
              <a:rPr lang="en-US" dirty="0"/>
              <a:t> </a:t>
            </a:r>
            <a:r>
              <a:rPr lang="en-US" dirty="0" err="1"/>
              <a:t>adolescens</a:t>
            </a:r>
            <a:r>
              <a:rPr lang="en-US" dirty="0"/>
              <a:t> an sea. In </a:t>
            </a:r>
            <a:r>
              <a:rPr lang="en-US" dirty="0" err="1"/>
              <a:t>novum</a:t>
            </a:r>
            <a:r>
              <a:rPr lang="en-US" dirty="0"/>
              <a:t> minimum </a:t>
            </a:r>
            <a:r>
              <a:rPr lang="en-US" dirty="0" err="1"/>
              <a:t>pericula</a:t>
            </a:r>
            <a:r>
              <a:rPr lang="en-US" dirty="0"/>
              <a:t> </a:t>
            </a:r>
            <a:r>
              <a:rPr lang="en-US" dirty="0" err="1"/>
              <a:t>nam</a:t>
            </a:r>
            <a:r>
              <a:rPr lang="en-US" dirty="0"/>
              <a:t>, an </a:t>
            </a:r>
            <a:r>
              <a:rPr lang="en-US" dirty="0" err="1"/>
              <a:t>dicam</a:t>
            </a:r>
            <a:r>
              <a:rPr lang="en-US" dirty="0"/>
              <a:t> </a:t>
            </a:r>
            <a:r>
              <a:rPr lang="en-US" dirty="0" err="1"/>
              <a:t>postea</a:t>
            </a:r>
            <a:r>
              <a:rPr lang="en-US" dirty="0"/>
              <a:t> </a:t>
            </a:r>
            <a:r>
              <a:rPr lang="en-US" dirty="0" err="1"/>
              <a:t>prodesset</a:t>
            </a:r>
            <a:r>
              <a:rPr lang="en-US" dirty="0"/>
              <a:t> </a:t>
            </a:r>
            <a:r>
              <a:rPr lang="en-US" dirty="0" err="1"/>
              <a:t>eum</a:t>
            </a:r>
            <a:r>
              <a:rPr lang="en-US" dirty="0"/>
              <a:t>. </a:t>
            </a:r>
            <a:r>
              <a:rPr lang="en-US" dirty="0" err="1"/>
              <a:t>Ut</a:t>
            </a:r>
            <a:r>
              <a:rPr lang="en-US" dirty="0"/>
              <a:t> duo </a:t>
            </a:r>
            <a:r>
              <a:rPr lang="en-US" dirty="0" err="1"/>
              <a:t>consulatu</a:t>
            </a:r>
            <a:r>
              <a:rPr lang="en-US" dirty="0"/>
              <a:t> </a:t>
            </a:r>
            <a:r>
              <a:rPr lang="en-US" dirty="0" err="1"/>
              <a:t>theophrastus</a:t>
            </a:r>
            <a:r>
              <a:rPr lang="en-US" dirty="0"/>
              <a:t>, vim fugit </a:t>
            </a:r>
            <a:r>
              <a:rPr lang="en-US" dirty="0" err="1"/>
              <a:t>graeci</a:t>
            </a:r>
            <a:r>
              <a:rPr lang="en-US" dirty="0"/>
              <a:t> an, ne </a:t>
            </a:r>
            <a:r>
              <a:rPr lang="en-US" dirty="0" err="1"/>
              <a:t>partem</a:t>
            </a:r>
            <a:r>
              <a:rPr lang="en-US" dirty="0"/>
              <a:t> </a:t>
            </a:r>
            <a:r>
              <a:rPr lang="en-US" dirty="0" err="1"/>
              <a:t>liberavisse</a:t>
            </a:r>
            <a:r>
              <a:rPr lang="en-US" dirty="0"/>
              <a:t> sed. Sit </a:t>
            </a:r>
            <a:r>
              <a:rPr lang="en-US" dirty="0" err="1"/>
              <a:t>dolore</a:t>
            </a:r>
            <a:r>
              <a:rPr lang="en-US" dirty="0"/>
              <a:t> </a:t>
            </a:r>
            <a:r>
              <a:rPr lang="en-US" dirty="0" err="1"/>
              <a:t>vituperatoribus</a:t>
            </a:r>
            <a:r>
              <a:rPr lang="en-US" dirty="0"/>
              <a:t> ex, </a:t>
            </a:r>
            <a:r>
              <a:rPr lang="en-US" dirty="0" err="1"/>
              <a:t>mei</a:t>
            </a:r>
            <a:r>
              <a:rPr lang="en-US" dirty="0"/>
              <a:t> </a:t>
            </a:r>
            <a:r>
              <a:rPr lang="en-US" dirty="0" err="1"/>
              <a:t>accumsan</a:t>
            </a:r>
            <a:r>
              <a:rPr lang="en-US" dirty="0"/>
              <a:t> </a:t>
            </a:r>
            <a:r>
              <a:rPr lang="en-US" dirty="0" err="1"/>
              <a:t>facilisi</a:t>
            </a:r>
            <a:r>
              <a:rPr lang="en-US" dirty="0"/>
              <a:t> cu. </a:t>
            </a:r>
            <a:r>
              <a:rPr lang="en-US" dirty="0" err="1"/>
              <a:t>Sed</a:t>
            </a:r>
            <a:r>
              <a:rPr lang="en-US" dirty="0"/>
              <a:t> et </a:t>
            </a:r>
            <a:r>
              <a:rPr lang="en-US" dirty="0" err="1"/>
              <a:t>vidit</a:t>
            </a:r>
            <a:r>
              <a:rPr lang="en-US" dirty="0"/>
              <a:t> semper </a:t>
            </a:r>
            <a:r>
              <a:rPr lang="en-US" dirty="0" err="1"/>
              <a:t>constituam</a:t>
            </a:r>
            <a:r>
              <a:rPr lang="en-US" dirty="0"/>
              <a:t>. </a:t>
            </a:r>
            <a:r>
              <a:rPr lang="en-US" dirty="0" err="1"/>
              <a:t>Vel</a:t>
            </a:r>
            <a:r>
              <a:rPr lang="en-US" dirty="0"/>
              <a:t> ne </a:t>
            </a:r>
            <a:r>
              <a:rPr lang="en-US" dirty="0" err="1"/>
              <a:t>consulatu</a:t>
            </a:r>
            <a:r>
              <a:rPr lang="en-US" dirty="0"/>
              <a:t> </a:t>
            </a:r>
            <a:r>
              <a:rPr lang="en-US" dirty="0" err="1"/>
              <a:t>accommodare</a:t>
            </a:r>
            <a:r>
              <a:rPr lang="en-US" dirty="0"/>
              <a:t>.</a:t>
            </a:r>
          </a:p>
        </p:txBody>
      </p:sp>
      <p:sp>
        <p:nvSpPr>
          <p:cNvPr id="9" name="Text Placeholder 2"/>
          <p:cNvSpPr>
            <a:spLocks noGrp="1"/>
          </p:cNvSpPr>
          <p:nvPr>
            <p:ph type="body" sz="quarter" idx="19" hasCustomPrompt="1"/>
          </p:nvPr>
        </p:nvSpPr>
        <p:spPr>
          <a:xfrm>
            <a:off x="511919" y="1318203"/>
            <a:ext cx="5549045" cy="639762"/>
          </a:xfrm>
          <a:prstGeom prst="rect">
            <a:avLst/>
          </a:prstGeom>
        </p:spPr>
        <p:txBody>
          <a:bodyPr/>
          <a:lstStyle>
            <a:lvl1pPr marL="0" indent="0">
              <a:buNone/>
              <a:defRPr sz="2400" b="1">
                <a:solidFill>
                  <a:schemeClr val="tx2"/>
                </a:solidFill>
                <a:latin typeface="+mn-lt"/>
              </a:defRPr>
            </a:lvl1pPr>
          </a:lstStyle>
          <a:p>
            <a:pPr lvl="0"/>
            <a:r>
              <a:rPr lang="en-US" b="1" dirty="0">
                <a:latin typeface="+mn-lt"/>
              </a:rPr>
              <a:t>Heading Calibri 24 Bold</a:t>
            </a:r>
            <a:endParaRPr lang="en-US" dirty="0"/>
          </a:p>
        </p:txBody>
      </p:sp>
      <p:sp>
        <p:nvSpPr>
          <p:cNvPr id="10" name="Text Placeholder 5"/>
          <p:cNvSpPr>
            <a:spLocks noGrp="1"/>
          </p:cNvSpPr>
          <p:nvPr>
            <p:ph type="body" sz="quarter" idx="20" hasCustomPrompt="1"/>
          </p:nvPr>
        </p:nvSpPr>
        <p:spPr>
          <a:xfrm>
            <a:off x="10290756" y="370879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076082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a-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770975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b-Blank">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891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1414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lternative 1">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991453"/>
          </a:xfrm>
        </p:spPr>
        <p:txBody>
          <a:bodyPr anchor="t"/>
          <a:lstStyle>
            <a:lvl1pPr>
              <a:defRPr sz="32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09600" y="6380423"/>
            <a:ext cx="2844800" cy="366183"/>
          </a:xfrm>
          <a:prstGeom prst="rect">
            <a:avLst/>
          </a:prstGeom>
        </p:spPr>
        <p:txBody>
          <a:bodyPr/>
          <a:lstStyle/>
          <a:p>
            <a:fld id="{A5713E8B-451C-8C40-B537-409390B060A7}" type="slidenum">
              <a:rPr lang="en-US" smtClean="0"/>
              <a:pPr/>
              <a:t>‹#›</a:t>
            </a:fld>
            <a:endParaRPr lang="en-US" dirty="0"/>
          </a:p>
        </p:txBody>
      </p:sp>
      <p:sp>
        <p:nvSpPr>
          <p:cNvPr id="5" name="Content Placeholder 4"/>
          <p:cNvSpPr>
            <a:spLocks noGrp="1"/>
          </p:cNvSpPr>
          <p:nvPr>
            <p:ph sz="quarter" idx="11"/>
          </p:nvPr>
        </p:nvSpPr>
        <p:spPr>
          <a:xfrm>
            <a:off x="609600" y="1441450"/>
            <a:ext cx="10972800" cy="4513263"/>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626791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alternative 2">
    <p:spTree>
      <p:nvGrpSpPr>
        <p:cNvPr id="1" name=""/>
        <p:cNvGrpSpPr/>
        <p:nvPr/>
      </p:nvGrpSpPr>
      <p:grpSpPr>
        <a:xfrm>
          <a:off x="0" y="0"/>
          <a:ext cx="0" cy="0"/>
          <a:chOff x="0" y="0"/>
          <a:chExt cx="0" cy="0"/>
        </a:xfrm>
      </p:grpSpPr>
      <p:sp>
        <p:nvSpPr>
          <p:cNvPr id="2" name="Title 1"/>
          <p:cNvSpPr>
            <a:spLocks noGrp="1"/>
          </p:cNvSpPr>
          <p:nvPr>
            <p:ph type="title"/>
          </p:nvPr>
        </p:nvSpPr>
        <p:spPr>
          <a:xfrm>
            <a:off x="609600" y="375781"/>
            <a:ext cx="10972800" cy="890311"/>
          </a:xfrm>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09600" y="6380423"/>
            <a:ext cx="2844800" cy="366183"/>
          </a:xfrm>
          <a:prstGeom prst="rect">
            <a:avLst/>
          </a:prstGeom>
        </p:spPr>
        <p:txBody>
          <a:bodyPr/>
          <a:lstStyle/>
          <a:p>
            <a:fld id="{A5713E8B-451C-8C40-B537-409390B060A7}" type="slidenum">
              <a:rPr lang="en-US" smtClean="0"/>
              <a:pPr/>
              <a:t>‹#›</a:t>
            </a:fld>
            <a:endParaRPr lang="en-US" dirty="0"/>
          </a:p>
        </p:txBody>
      </p:sp>
      <p:sp>
        <p:nvSpPr>
          <p:cNvPr id="5" name="Content Placeholder 4"/>
          <p:cNvSpPr>
            <a:spLocks noGrp="1"/>
          </p:cNvSpPr>
          <p:nvPr>
            <p:ph sz="quarter" idx="11"/>
          </p:nvPr>
        </p:nvSpPr>
        <p:spPr>
          <a:xfrm>
            <a:off x="609600" y="1441450"/>
            <a:ext cx="10972800" cy="4513263"/>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5389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5725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2a_Title  ">
    <p:bg>
      <p:bgPr>
        <a:blipFill dpi="0" rotWithShape="1">
          <a:blip r:embed="rId2" cstate="screen">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7403690" y="0"/>
            <a:ext cx="47883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804582" y="612252"/>
            <a:ext cx="1980939" cy="997348"/>
          </a:xfrm>
          <a:prstGeom prst="rect">
            <a:avLst/>
          </a:prstGeom>
        </p:spPr>
      </p:pic>
      <p:sp>
        <p:nvSpPr>
          <p:cNvPr id="3" name="Text Placeholder 2"/>
          <p:cNvSpPr>
            <a:spLocks noGrp="1"/>
          </p:cNvSpPr>
          <p:nvPr>
            <p:ph type="body" sz="quarter" idx="15" hasCustomPrompt="1"/>
          </p:nvPr>
        </p:nvSpPr>
        <p:spPr>
          <a:xfrm>
            <a:off x="7620000" y="2117037"/>
            <a:ext cx="4395019"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7619438" y="3485953"/>
            <a:ext cx="4377062"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7619438" y="4927468"/>
            <a:ext cx="4377062"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7619438" y="6182943"/>
            <a:ext cx="4377062"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05007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82501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5563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a_Title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335687" y="332687"/>
            <a:ext cx="6204608"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8152" y="689889"/>
            <a:ext cx="1980939" cy="997348"/>
          </a:xfrm>
          <a:prstGeom prst="rect">
            <a:avLst/>
          </a:prstGeom>
        </p:spPr>
      </p:pic>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3673782" y="6407911"/>
            <a:ext cx="1427111" cy="252663"/>
          </a:xfrm>
        </p:spPr>
        <p:txBody>
          <a:bodyPr anchor="b">
            <a:normAutofit/>
          </a:bodyPr>
          <a:lstStyle>
            <a:lvl1pPr marL="0" indent="0" algn="r">
              <a:buNone/>
              <a:defRPr sz="10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33291327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862499"/>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289538"/>
            <a:ext cx="10972800" cy="455094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09600" y="6380423"/>
            <a:ext cx="2844800" cy="366183"/>
          </a:xfrm>
          <a:prstGeom prst="rect">
            <a:avLst/>
          </a:prstGeom>
          <a:noFill/>
        </p:spPr>
        <p:txBody>
          <a:bodyPr vert="horz" lIns="91440" tIns="45720" rIns="91440" bIns="45720" rtlCol="0" anchor="ctr"/>
          <a:lstStyle>
            <a:lvl1pPr algn="l">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16196901"/>
      </p:ext>
    </p:extLst>
  </p:cSld>
  <p:clrMap bg1="lt1" tx1="dk1" bg2="lt2" tx2="dk2" accent1="accent1" accent2="accent2" accent3="accent3" accent4="accent4" accent5="accent5" accent6="accent6" hlink="hlink" folHlink="folHlink"/>
  <p:sldLayoutIdLst>
    <p:sldLayoutId id="2147483757" r:id="rId1"/>
    <p:sldLayoutId id="2147483833" r:id="rId2"/>
    <p:sldLayoutId id="2147483820" r:id="rId3"/>
    <p:sldLayoutId id="2147483759" r:id="rId4"/>
    <p:sldLayoutId id="2147483827" r:id="rId5"/>
    <p:sldLayoutId id="2147483828" r:id="rId6"/>
    <p:sldLayoutId id="2147483830" r:id="rId7"/>
    <p:sldLayoutId id="2147483831" r:id="rId8"/>
    <p:sldLayoutId id="2147483826" r:id="rId9"/>
    <p:sldLayoutId id="2147483832"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843" r:id="rId28"/>
    <p:sldLayoutId id="2147483780" r:id="rId29"/>
    <p:sldLayoutId id="2147483777" r:id="rId30"/>
    <p:sldLayoutId id="2147483785" r:id="rId31"/>
    <p:sldLayoutId id="2147483819" r:id="rId32"/>
    <p:sldLayoutId id="2147483778" r:id="rId33"/>
    <p:sldLayoutId id="2147483840" r:id="rId34"/>
    <p:sldLayoutId id="2147483841" r:id="rId35"/>
    <p:sldLayoutId id="2147483842" r:id="rId36"/>
    <p:sldLayoutId id="2147483779" r:id="rId37"/>
    <p:sldLayoutId id="2147483823" r:id="rId38"/>
    <p:sldLayoutId id="2147483781" r:id="rId39"/>
    <p:sldLayoutId id="2147483821" r:id="rId40"/>
    <p:sldLayoutId id="2147483782" r:id="rId41"/>
    <p:sldLayoutId id="2147483822" r:id="rId42"/>
    <p:sldLayoutId id="2147483783" r:id="rId43"/>
    <p:sldLayoutId id="2147483784" r:id="rId44"/>
    <p:sldLayoutId id="2147483787" r:id="rId45"/>
    <p:sldLayoutId id="2147483788" r:id="rId46"/>
    <p:sldLayoutId id="2147483839" r:id="rId47"/>
  </p:sldLayoutIdLst>
  <p:hf hdr="0" ftr="0" dt="0"/>
  <p:txStyles>
    <p:titleStyle>
      <a:lvl1pPr algn="l" defTabSz="609585" rtl="0" eaLnBrk="1" latinLnBrk="0" hangingPunct="1">
        <a:spcBef>
          <a:spcPct val="0"/>
        </a:spcBef>
        <a:buNone/>
        <a:defRPr lang="en-US" sz="3200" b="0" i="0" kern="1200" baseline="0" dirty="0">
          <a:solidFill>
            <a:schemeClr val="accent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1">
              <a:lumMod val="75000"/>
              <a:lumOff val="25000"/>
            </a:schemeClr>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1">
              <a:lumMod val="75000"/>
              <a:lumOff val="25000"/>
            </a:schemeClr>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1">
              <a:lumMod val="75000"/>
              <a:lumOff val="25000"/>
            </a:schemeClr>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1">
              <a:lumMod val="75000"/>
              <a:lumOff val="25000"/>
            </a:schemeClr>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1">
              <a:lumMod val="75000"/>
              <a:lumOff val="25000"/>
            </a:schemeClr>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991453"/>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477108"/>
            <a:ext cx="10972800" cy="436337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4"/>
          </p:nvPr>
        </p:nvSpPr>
        <p:spPr>
          <a:xfrm>
            <a:off x="609600" y="6380423"/>
            <a:ext cx="2844800" cy="366183"/>
          </a:xfrm>
          <a:prstGeom prst="rect">
            <a:avLst/>
          </a:prstGeom>
        </p:spPr>
        <p:txBody>
          <a:bodyPr/>
          <a:lstStyle>
            <a:lvl1pPr>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974368755"/>
      </p:ext>
    </p:extLst>
  </p:cSld>
  <p:clrMap bg1="lt1" tx1="dk1" bg2="lt2" tx2="dk2" accent1="accent1" accent2="accent2" accent3="accent3" accent4="accent4" accent5="accent5" accent6="accent6" hlink="hlink" folHlink="folHlink"/>
  <p:sldLayoutIdLst>
    <p:sldLayoutId id="2147483802" r:id="rId1"/>
  </p:sldLayoutIdLst>
  <p:hf hdr="0" ftr="0" dt="0"/>
  <p:txStyles>
    <p:titleStyle>
      <a:lvl1pPr algn="l" defTabSz="609585" rtl="0" eaLnBrk="1" latinLnBrk="0" hangingPunct="1">
        <a:spcBef>
          <a:spcPct val="0"/>
        </a:spcBef>
        <a:buNone/>
        <a:defRPr lang="en-US" sz="3200" b="0" i="0" kern="1200" baseline="0" dirty="0">
          <a:solidFill>
            <a:schemeClr val="tx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2"/>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2"/>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2"/>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2"/>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2"/>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991453"/>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477108"/>
            <a:ext cx="10972800" cy="436337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4"/>
          </p:nvPr>
        </p:nvSpPr>
        <p:spPr>
          <a:xfrm>
            <a:off x="609600" y="6380423"/>
            <a:ext cx="2844800" cy="366183"/>
          </a:xfrm>
          <a:prstGeom prst="rect">
            <a:avLst/>
          </a:prstGeom>
        </p:spPr>
        <p:txBody>
          <a:bodyPr/>
          <a:lstStyle>
            <a:lvl1pPr>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40359937"/>
      </p:ext>
    </p:extLst>
  </p:cSld>
  <p:clrMap bg1="lt1" tx1="dk1" bg2="lt2" tx2="dk2" accent1="accent1" accent2="accent2" accent3="accent3" accent4="accent4" accent5="accent5" accent6="accent6" hlink="hlink" folHlink="folHlink"/>
  <p:sldLayoutIdLst>
    <p:sldLayoutId id="2147483804" r:id="rId1"/>
  </p:sldLayoutIdLst>
  <p:hf hdr="0" ftr="0" dt="0"/>
  <p:txStyles>
    <p:titleStyle>
      <a:lvl1pPr algn="l" defTabSz="609585" rtl="0" eaLnBrk="1" latinLnBrk="0" hangingPunct="1">
        <a:spcBef>
          <a:spcPct val="0"/>
        </a:spcBef>
        <a:buNone/>
        <a:defRPr lang="en-US" sz="3200" b="0" i="0" kern="1200" baseline="0" dirty="0">
          <a:solidFill>
            <a:schemeClr val="tx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2"/>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2"/>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2"/>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2"/>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2"/>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mailto:OregonPromise@hecc.oregon.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E915FF-B98D-4B98-A1C7-5095733FECB0}"/>
              </a:ext>
            </a:extLst>
          </p:cNvPr>
          <p:cNvSpPr>
            <a:spLocks noGrp="1"/>
          </p:cNvSpPr>
          <p:nvPr>
            <p:ph type="body" sz="quarter" idx="16"/>
          </p:nvPr>
        </p:nvSpPr>
        <p:spPr>
          <a:xfrm>
            <a:off x="5805275" y="4060392"/>
            <a:ext cx="4921336" cy="798691"/>
          </a:xfrm>
        </p:spPr>
        <p:txBody>
          <a:bodyPr/>
          <a:lstStyle/>
          <a:p>
            <a:pPr algn="ctr"/>
            <a:r>
              <a:rPr lang="en-US" sz="3600" i="1" dirty="0" smtClean="0">
                <a:latin typeface="+mn-lt"/>
              </a:rPr>
              <a:t>Stay on Track</a:t>
            </a:r>
            <a:endParaRPr lang="en-US" sz="3600" i="1" dirty="0">
              <a:latin typeface="+mn-lt"/>
            </a:endParaRPr>
          </a:p>
          <a:p>
            <a:endParaRPr lang="en-US" dirty="0"/>
          </a:p>
        </p:txBody>
      </p:sp>
      <p:sp>
        <p:nvSpPr>
          <p:cNvPr id="5" name="Text Placeholder 4">
            <a:extLst>
              <a:ext uri="{FF2B5EF4-FFF2-40B4-BE49-F238E27FC236}">
                <a16:creationId xmlns:a16="http://schemas.microsoft.com/office/drawing/2014/main" id="{C7EC109D-9971-430B-A830-00820306F200}"/>
              </a:ext>
            </a:extLst>
          </p:cNvPr>
          <p:cNvSpPr>
            <a:spLocks noGrp="1"/>
          </p:cNvSpPr>
          <p:nvPr>
            <p:ph type="body" sz="quarter" idx="18"/>
          </p:nvPr>
        </p:nvSpPr>
        <p:spPr/>
        <p:txBody>
          <a:bodyPr/>
          <a:lstStyle/>
          <a:p>
            <a:r>
              <a:rPr lang="en-US" dirty="0"/>
              <a:t>February 2022</a:t>
            </a:r>
          </a:p>
        </p:txBody>
      </p:sp>
      <p:pic>
        <p:nvPicPr>
          <p:cNvPr id="6" name="Picture 3" descr="C:\Users\fotu_l\Desktop\OregonPromise_COLOR_CS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6698" y="2134644"/>
            <a:ext cx="3573881" cy="155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0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dirty="0" smtClean="0">
                <a:latin typeface="+mj-lt"/>
              </a:rPr>
              <a:t>HOW DO I RENEW THE OREGON PROMISE GRANT EACH YEAR?</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10</a:t>
            </a:fld>
            <a:endParaRPr lang="en-US" dirty="0"/>
          </a:p>
        </p:txBody>
      </p:sp>
      <p:sp>
        <p:nvSpPr>
          <p:cNvPr id="7" name="Content Placeholder 6"/>
          <p:cNvSpPr>
            <a:spLocks noGrp="1"/>
          </p:cNvSpPr>
          <p:nvPr>
            <p:ph sz="quarter" idx="11"/>
          </p:nvPr>
        </p:nvSpPr>
        <p:spPr>
          <a:xfrm>
            <a:off x="2392856" y="1756991"/>
            <a:ext cx="8807365" cy="4196337"/>
          </a:xfrm>
        </p:spPr>
        <p:txBody>
          <a:bodyPr vert="horz" lIns="91440" tIns="45720" rIns="91440" bIns="45720" rtlCol="0">
            <a:normAutofit lnSpcReduction="10000"/>
          </a:bodyPr>
          <a:lstStyle/>
          <a:p>
            <a:pPr marL="34290" indent="0">
              <a:buNone/>
            </a:pPr>
            <a:r>
              <a:rPr lang="en-US" dirty="0" smtClean="0">
                <a:latin typeface="+mn-lt"/>
              </a:rPr>
              <a:t>Submit the FAFSA or ORSAA by </a:t>
            </a:r>
            <a:r>
              <a:rPr lang="en-US" b="1" dirty="0" smtClean="0">
                <a:latin typeface="+mn-lt"/>
              </a:rPr>
              <a:t>JUNE 1</a:t>
            </a:r>
            <a:endParaRPr lang="en-US" dirty="0" smtClean="0">
              <a:latin typeface="+mn-lt"/>
            </a:endParaRPr>
          </a:p>
          <a:p>
            <a:pPr marL="34290" indent="0">
              <a:buNone/>
            </a:pPr>
            <a:r>
              <a:rPr lang="en-US" i="1" dirty="0" smtClean="0">
                <a:latin typeface="+mn-lt"/>
              </a:rPr>
              <a:t>No other application is required</a:t>
            </a:r>
          </a:p>
          <a:p>
            <a:pPr marL="491490"/>
            <a:endParaRPr lang="en-US" dirty="0" smtClean="0">
              <a:latin typeface="+mn-lt"/>
            </a:endParaRPr>
          </a:p>
          <a:p>
            <a:pPr marL="491490"/>
            <a:endParaRPr lang="en-US" dirty="0" smtClean="0">
              <a:latin typeface="+mn-lt"/>
            </a:endParaRPr>
          </a:p>
          <a:p>
            <a:pPr marL="34290" indent="0">
              <a:buNone/>
            </a:pPr>
            <a:r>
              <a:rPr lang="en-US" dirty="0" smtClean="0">
                <a:latin typeface="+mn-lt"/>
              </a:rPr>
              <a:t>If selected for FAFSA verification, you must submit all requested documents to your college financial aid office. If you don’t complete this by fall term, your award will be cancelled.</a:t>
            </a:r>
            <a:endParaRPr lang="en-US" dirty="0">
              <a:latin typeface="+mn-lt"/>
            </a:endParaRPr>
          </a:p>
        </p:txBody>
      </p:sp>
      <p:sp>
        <p:nvSpPr>
          <p:cNvPr id="5" name="Oval 4"/>
          <p:cNvSpPr/>
          <p:nvPr/>
        </p:nvSpPr>
        <p:spPr>
          <a:xfrm>
            <a:off x="809017" y="1555306"/>
            <a:ext cx="1499815" cy="1497384"/>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pic>
        <p:nvPicPr>
          <p:cNvPr id="8"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16" y="1689437"/>
            <a:ext cx="1213019" cy="104148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09017" y="4046846"/>
            <a:ext cx="1499815" cy="1497384"/>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10" name="TextBox 9"/>
          <p:cNvSpPr txBox="1"/>
          <p:nvPr/>
        </p:nvSpPr>
        <p:spPr>
          <a:xfrm>
            <a:off x="922729" y="4386452"/>
            <a:ext cx="1356415" cy="461665"/>
          </a:xfrm>
          <a:prstGeom prst="rect">
            <a:avLst/>
          </a:prstGeom>
          <a:noFill/>
        </p:spPr>
        <p:txBody>
          <a:bodyPr wrap="square" rtlCol="0">
            <a:spAutoFit/>
          </a:bodyPr>
          <a:lstStyle/>
          <a:p>
            <a:r>
              <a:rPr lang="en-US" sz="2400" b="1" dirty="0" smtClean="0">
                <a:solidFill>
                  <a:schemeClr val="bg1"/>
                </a:solidFill>
              </a:rPr>
              <a:t>VERIFY</a:t>
            </a:r>
          </a:p>
        </p:txBody>
      </p:sp>
      <p:pic>
        <p:nvPicPr>
          <p:cNvPr id="11" name="Picture 2" descr="C:\Users\fotu_l\Desktop\checkbox-01.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338495" y="4828500"/>
            <a:ext cx="608480" cy="55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39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dirty="0" smtClean="0">
                <a:latin typeface="+mj-lt"/>
              </a:rPr>
              <a:t>WHEN WILL I KNOW IF I RECEIVE OREGON PROMISE NEXT YEAR?</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11</a:t>
            </a:fld>
            <a:endParaRPr lang="en-US" dirty="0"/>
          </a:p>
        </p:txBody>
      </p:sp>
      <p:sp>
        <p:nvSpPr>
          <p:cNvPr id="7" name="Content Placeholder 6"/>
          <p:cNvSpPr>
            <a:spLocks noGrp="1"/>
          </p:cNvSpPr>
          <p:nvPr>
            <p:ph sz="quarter" idx="11"/>
          </p:nvPr>
        </p:nvSpPr>
        <p:spPr>
          <a:xfrm>
            <a:off x="2503694" y="1756991"/>
            <a:ext cx="8807365" cy="4196337"/>
          </a:xfrm>
        </p:spPr>
        <p:txBody>
          <a:bodyPr vert="horz" lIns="91440" tIns="45720" rIns="91440" bIns="45720" rtlCol="0">
            <a:normAutofit/>
          </a:bodyPr>
          <a:lstStyle/>
          <a:p>
            <a:pPr marL="34290" indent="0">
              <a:buNone/>
            </a:pPr>
            <a:r>
              <a:rPr lang="en-US" dirty="0" smtClean="0">
                <a:latin typeface="+mn-lt"/>
              </a:rPr>
              <a:t>OSAC will start awarding renewal students in mid-June.</a:t>
            </a:r>
            <a:endParaRPr lang="en-US" i="1" dirty="0" smtClean="0">
              <a:latin typeface="+mn-lt"/>
            </a:endParaRPr>
          </a:p>
          <a:p>
            <a:pPr marL="491490"/>
            <a:endParaRPr lang="en-US" dirty="0" smtClean="0">
              <a:latin typeface="+mn-lt"/>
            </a:endParaRPr>
          </a:p>
          <a:p>
            <a:pPr marL="491490"/>
            <a:endParaRPr lang="en-US" dirty="0" smtClean="0">
              <a:latin typeface="+mn-lt"/>
            </a:endParaRPr>
          </a:p>
          <a:p>
            <a:pPr marL="34290" indent="0">
              <a:buNone/>
            </a:pPr>
            <a:r>
              <a:rPr lang="en-US" dirty="0" smtClean="0">
                <a:latin typeface="+mn-lt"/>
              </a:rPr>
              <a:t>Keep your email address updated in the OSAC Student Portal – check your email for an award notification.</a:t>
            </a:r>
            <a:endParaRPr lang="en-US" dirty="0">
              <a:latin typeface="+mn-lt"/>
            </a:endParaRPr>
          </a:p>
        </p:txBody>
      </p:sp>
      <p:sp>
        <p:nvSpPr>
          <p:cNvPr id="5" name="Oval 4"/>
          <p:cNvSpPr/>
          <p:nvPr/>
        </p:nvSpPr>
        <p:spPr>
          <a:xfrm>
            <a:off x="809017" y="1555306"/>
            <a:ext cx="1499815" cy="1497384"/>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pic>
        <p:nvPicPr>
          <p:cNvPr id="8"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16" y="1689437"/>
            <a:ext cx="1213019" cy="104148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751649" y="1518078"/>
            <a:ext cx="1641207" cy="1585553"/>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solidFill>
                <a:srgbClr val="6E9E75"/>
              </a:solidFill>
            </a:endParaRPr>
          </a:p>
        </p:txBody>
      </p:sp>
      <p:pic>
        <p:nvPicPr>
          <p:cNvPr id="13" name="Picture 2" descr="C:\Users\fotu_l\Desktop\alert email-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849" y="1748801"/>
            <a:ext cx="1497205" cy="97029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809017" y="3949250"/>
            <a:ext cx="1661809" cy="1498239"/>
          </a:xfrm>
          <a:prstGeom prst="ellipse">
            <a:avLst/>
          </a:prstGeom>
          <a:solidFill>
            <a:srgbClr val="6E9E7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solidFill>
                <a:srgbClr val="6E9E75"/>
              </a:solidFill>
            </a:endParaRPr>
          </a:p>
        </p:txBody>
      </p:sp>
      <p:pic>
        <p:nvPicPr>
          <p:cNvPr id="16" name="Picture 2" descr="G:\ASPIRE_Outreach\z_Leli\Leli's Desktop\Icons\White icons\Computer-0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1295" y="4013564"/>
            <a:ext cx="1196649" cy="131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520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8450535" y="883494"/>
            <a:ext cx="3326104" cy="4132319"/>
          </a:xfrm>
        </p:spPr>
        <p:txBody>
          <a:bodyPr/>
          <a:lstStyle/>
          <a:p>
            <a:pPr>
              <a:lnSpc>
                <a:spcPct val="100000"/>
              </a:lnSpc>
            </a:pPr>
            <a:r>
              <a:rPr lang="en-US" sz="2600" dirty="0" smtClean="0">
                <a:latin typeface="+mn-lt"/>
              </a:rPr>
              <a:t>Summer is NOT required – Oregon Promise does not pay for summer classes.</a:t>
            </a:r>
          </a:p>
          <a:p>
            <a:pPr>
              <a:lnSpc>
                <a:spcPct val="100000"/>
              </a:lnSpc>
            </a:pPr>
            <a:endParaRPr lang="en-US" sz="2600" dirty="0">
              <a:latin typeface="+mn-lt"/>
            </a:endParaRPr>
          </a:p>
          <a:p>
            <a:pPr>
              <a:lnSpc>
                <a:spcPct val="100000"/>
              </a:lnSpc>
            </a:pPr>
            <a:r>
              <a:rPr lang="en-US" sz="2600" dirty="0" smtClean="0">
                <a:latin typeface="+mn-lt"/>
              </a:rPr>
              <a:t>However, summer credits DO count toward the 90 credit limit.</a:t>
            </a:r>
            <a:endParaRPr lang="en-US" sz="2600" dirty="0"/>
          </a:p>
        </p:txBody>
      </p:sp>
      <p:sp>
        <p:nvSpPr>
          <p:cNvPr id="17" name="Content Placeholder 16"/>
          <p:cNvSpPr>
            <a:spLocks noGrp="1"/>
          </p:cNvSpPr>
          <p:nvPr>
            <p:ph sz="quarter" idx="20"/>
          </p:nvPr>
        </p:nvSpPr>
        <p:spPr>
          <a:xfrm>
            <a:off x="471797" y="317502"/>
            <a:ext cx="7408552" cy="5922660"/>
          </a:xfrm>
        </p:spPr>
        <p:txBody>
          <a:bodyPr>
            <a:normAutofit/>
          </a:bodyPr>
          <a:lstStyle/>
          <a:p>
            <a:r>
              <a:rPr lang="en-US" sz="3600" dirty="0" smtClean="0">
                <a:solidFill>
                  <a:schemeClr val="accent1"/>
                </a:solidFill>
                <a:uFill>
                  <a:solidFill>
                    <a:srgbClr val="000000"/>
                  </a:solidFill>
                </a:uFill>
                <a:latin typeface="+mj-lt"/>
                <a:ea typeface="Calibri"/>
              </a:rPr>
              <a:t>WHICH TERMS AM I REQUIRED TO ATTEND?</a:t>
            </a:r>
          </a:p>
          <a:p>
            <a:endParaRPr lang="en-US" sz="3600" dirty="0">
              <a:solidFill>
                <a:schemeClr val="accent1"/>
              </a:solidFill>
              <a:uFill>
                <a:solidFill>
                  <a:srgbClr val="000000"/>
                </a:solidFill>
              </a:uFill>
              <a:latin typeface="+mj-lt"/>
              <a:ea typeface="Calibri"/>
            </a:endParaRPr>
          </a:p>
          <a:p>
            <a:pPr marL="571500" indent="-571500">
              <a:buFont typeface="Wingdings" panose="05000000000000000000" pitchFamily="2" charset="2"/>
              <a:buChar char="ü"/>
            </a:pPr>
            <a:r>
              <a:rPr lang="en-US" dirty="0">
                <a:solidFill>
                  <a:schemeClr val="tx1">
                    <a:lumMod val="65000"/>
                    <a:lumOff val="35000"/>
                  </a:schemeClr>
                </a:solidFill>
                <a:latin typeface="+mn-lt"/>
              </a:rPr>
              <a:t>Fall Term</a:t>
            </a:r>
          </a:p>
          <a:p>
            <a:pPr marL="571500" indent="-571500">
              <a:buFont typeface="Wingdings" panose="05000000000000000000" pitchFamily="2" charset="2"/>
              <a:buChar char="ü"/>
            </a:pPr>
            <a:r>
              <a:rPr lang="en-US" dirty="0">
                <a:solidFill>
                  <a:schemeClr val="tx1">
                    <a:lumMod val="65000"/>
                    <a:lumOff val="35000"/>
                  </a:schemeClr>
                </a:solidFill>
                <a:latin typeface="+mn-lt"/>
              </a:rPr>
              <a:t>Winter Term</a:t>
            </a:r>
          </a:p>
          <a:p>
            <a:pPr marL="571500" indent="-571500">
              <a:buFont typeface="Wingdings" panose="05000000000000000000" pitchFamily="2" charset="2"/>
              <a:buChar char="ü"/>
            </a:pPr>
            <a:r>
              <a:rPr lang="en-US" dirty="0">
                <a:solidFill>
                  <a:schemeClr val="tx1">
                    <a:lumMod val="65000"/>
                    <a:lumOff val="35000"/>
                  </a:schemeClr>
                </a:solidFill>
                <a:latin typeface="+mn-lt"/>
              </a:rPr>
              <a:t>Spring Term</a:t>
            </a:r>
          </a:p>
          <a:p>
            <a:pPr marL="571500" indent="-571500">
              <a:buFont typeface="Wingdings" panose="05000000000000000000" pitchFamily="2" charset="2"/>
              <a:buChar char="ü"/>
            </a:pPr>
            <a:endParaRPr lang="en-US" sz="3600" dirty="0">
              <a:solidFill>
                <a:schemeClr val="accent1"/>
              </a:solidFill>
              <a:uFill>
                <a:solidFill>
                  <a:srgbClr val="000000"/>
                </a:solidFill>
              </a:uFill>
              <a:latin typeface="+mj-lt"/>
              <a:ea typeface="Calibri"/>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12</a:t>
            </a:fld>
            <a:endParaRPr lang="en-US" dirty="0"/>
          </a:p>
        </p:txBody>
      </p:sp>
      <p:sp>
        <p:nvSpPr>
          <p:cNvPr id="5" name="Sun 4"/>
          <p:cNvSpPr/>
          <p:nvPr/>
        </p:nvSpPr>
        <p:spPr>
          <a:xfrm>
            <a:off x="9396919" y="4614941"/>
            <a:ext cx="1108953" cy="10668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04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dirty="0" smtClean="0">
                <a:latin typeface="+mj-lt"/>
              </a:rPr>
              <a:t>HOW MANY CREDITS DO I NEED TO TAKE EACH TERM?</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13</a:t>
            </a:fld>
            <a:endParaRPr lang="en-US" dirty="0"/>
          </a:p>
        </p:txBody>
      </p:sp>
      <p:sp>
        <p:nvSpPr>
          <p:cNvPr id="7" name="Content Placeholder 6"/>
          <p:cNvSpPr>
            <a:spLocks noGrp="1"/>
          </p:cNvSpPr>
          <p:nvPr>
            <p:ph sz="quarter" idx="11"/>
          </p:nvPr>
        </p:nvSpPr>
        <p:spPr>
          <a:xfrm>
            <a:off x="609601" y="1504072"/>
            <a:ext cx="6199762" cy="4196337"/>
          </a:xfrm>
        </p:spPr>
        <p:txBody>
          <a:bodyPr vert="horz" lIns="91440" tIns="45720" rIns="91440" bIns="45720" rtlCol="0">
            <a:normAutofit/>
          </a:bodyPr>
          <a:lstStyle/>
          <a:p>
            <a:pPr marL="34290" indent="0">
              <a:buNone/>
            </a:pPr>
            <a:r>
              <a:rPr lang="en-US" dirty="0" smtClean="0">
                <a:latin typeface="+mn-lt"/>
              </a:rPr>
              <a:t>Minimum of 6 credits per term</a:t>
            </a:r>
            <a:endParaRPr lang="en-US" i="1" dirty="0" smtClean="0">
              <a:latin typeface="+mn-lt"/>
            </a:endParaRPr>
          </a:p>
          <a:p>
            <a:pPr marL="491490"/>
            <a:endParaRPr lang="en-US" dirty="0" smtClean="0">
              <a:latin typeface="+mn-lt"/>
            </a:endParaRPr>
          </a:p>
          <a:p>
            <a:pPr marL="491490"/>
            <a:endParaRPr lang="en-US" dirty="0" smtClean="0">
              <a:latin typeface="+mn-lt"/>
            </a:endParaRPr>
          </a:p>
          <a:p>
            <a:pPr marL="34290" indent="0">
              <a:buNone/>
            </a:pPr>
            <a:r>
              <a:rPr lang="en-US" sz="2800" dirty="0" smtClean="0">
                <a:latin typeface="+mn-lt"/>
              </a:rPr>
              <a:t>You’ll receive different award amounts based on how many credits you attempt.</a:t>
            </a:r>
            <a:endParaRPr lang="en-US" sz="2800" dirty="0">
              <a:latin typeface="+mn-lt"/>
            </a:endParaRPr>
          </a:p>
        </p:txBody>
      </p:sp>
      <p:grpSp>
        <p:nvGrpSpPr>
          <p:cNvPr id="11" name="Group 10"/>
          <p:cNvGrpSpPr/>
          <p:nvPr/>
        </p:nvGrpSpPr>
        <p:grpSpPr>
          <a:xfrm>
            <a:off x="6809363" y="1504072"/>
            <a:ext cx="4164651" cy="4876351"/>
            <a:chOff x="5105400" y="2200895"/>
            <a:chExt cx="3962400" cy="4428505"/>
          </a:xfrm>
        </p:grpSpPr>
        <p:sp>
          <p:nvSpPr>
            <p:cNvPr id="15" name="Rectangle 14"/>
            <p:cNvSpPr/>
            <p:nvPr/>
          </p:nvSpPr>
          <p:spPr>
            <a:xfrm>
              <a:off x="7086600" y="2971800"/>
              <a:ext cx="1143000" cy="3657600"/>
            </a:xfrm>
            <a:prstGeom prst="rect">
              <a:avLst/>
            </a:prstGeom>
            <a:solidFill>
              <a:srgbClr val="6E9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E9E75"/>
                </a:solidFill>
              </a:endParaRPr>
            </a:p>
          </p:txBody>
        </p:sp>
        <p:cxnSp>
          <p:nvCxnSpPr>
            <p:cNvPr id="17" name="Straight Connector 16"/>
            <p:cNvCxnSpPr/>
            <p:nvPr/>
          </p:nvCxnSpPr>
          <p:spPr>
            <a:xfrm>
              <a:off x="6172200" y="3002483"/>
              <a:ext cx="28956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86600" y="2298146"/>
              <a:ext cx="1143000" cy="668867"/>
            </a:xfrm>
            <a:prstGeom prst="rect">
              <a:avLst/>
            </a:prstGeom>
            <a:solidFill>
              <a:srgbClr val="D9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172200" y="4924416"/>
              <a:ext cx="28956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72200" y="3994666"/>
              <a:ext cx="28956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32833" y="2861200"/>
              <a:ext cx="829990" cy="335412"/>
            </a:xfrm>
            <a:prstGeom prst="rect">
              <a:avLst/>
            </a:prstGeom>
          </p:spPr>
          <p:txBody>
            <a:bodyPr wrap="none">
              <a:spAutoFit/>
            </a:bodyPr>
            <a:lstStyle/>
            <a:p>
              <a:r>
                <a:rPr lang="en-US" b="1" dirty="0" smtClean="0">
                  <a:solidFill>
                    <a:schemeClr val="tx1">
                      <a:lumMod val="65000"/>
                      <a:lumOff val="35000"/>
                    </a:schemeClr>
                  </a:solidFill>
                </a:rPr>
                <a:t>12 Cr.</a:t>
              </a:r>
              <a:endParaRPr lang="en-US" b="1" dirty="0">
                <a:solidFill>
                  <a:schemeClr val="tx1">
                    <a:lumMod val="65000"/>
                    <a:lumOff val="35000"/>
                  </a:schemeClr>
                </a:solidFill>
              </a:endParaRPr>
            </a:p>
          </p:txBody>
        </p:sp>
        <p:sp>
          <p:nvSpPr>
            <p:cNvPr id="22" name="Rectangle 21"/>
            <p:cNvSpPr/>
            <p:nvPr/>
          </p:nvSpPr>
          <p:spPr>
            <a:xfrm>
              <a:off x="5139058" y="3810000"/>
              <a:ext cx="1064864" cy="335412"/>
            </a:xfrm>
            <a:prstGeom prst="rect">
              <a:avLst/>
            </a:prstGeom>
          </p:spPr>
          <p:txBody>
            <a:bodyPr wrap="none">
              <a:spAutoFit/>
            </a:bodyPr>
            <a:lstStyle/>
            <a:p>
              <a:r>
                <a:rPr lang="en-US" b="1" dirty="0" smtClean="0">
                  <a:solidFill>
                    <a:schemeClr val="tx1">
                      <a:lumMod val="65000"/>
                      <a:lumOff val="35000"/>
                    </a:schemeClr>
                  </a:solidFill>
                </a:rPr>
                <a:t>9-11 Cr.</a:t>
              </a:r>
              <a:endParaRPr lang="en-US" b="1" dirty="0">
                <a:solidFill>
                  <a:schemeClr val="tx1">
                    <a:lumMod val="65000"/>
                    <a:lumOff val="35000"/>
                  </a:schemeClr>
                </a:solidFill>
              </a:endParaRPr>
            </a:p>
          </p:txBody>
        </p:sp>
        <p:sp>
          <p:nvSpPr>
            <p:cNvPr id="23" name="Rectangle 22"/>
            <p:cNvSpPr/>
            <p:nvPr/>
          </p:nvSpPr>
          <p:spPr>
            <a:xfrm>
              <a:off x="5162552" y="4736068"/>
              <a:ext cx="924550" cy="335412"/>
            </a:xfrm>
            <a:prstGeom prst="rect">
              <a:avLst/>
            </a:prstGeom>
          </p:spPr>
          <p:txBody>
            <a:bodyPr wrap="none">
              <a:spAutoFit/>
            </a:bodyPr>
            <a:lstStyle/>
            <a:p>
              <a:r>
                <a:rPr lang="en-US" b="1" dirty="0" smtClean="0">
                  <a:solidFill>
                    <a:schemeClr val="tx1">
                      <a:lumMod val="65000"/>
                      <a:lumOff val="35000"/>
                    </a:schemeClr>
                  </a:solidFill>
                </a:rPr>
                <a:t>6-8 Cr.</a:t>
              </a:r>
              <a:endParaRPr lang="en-US" b="1" dirty="0">
                <a:solidFill>
                  <a:schemeClr val="tx1">
                    <a:lumMod val="65000"/>
                    <a:lumOff val="35000"/>
                  </a:schemeClr>
                </a:solidFill>
              </a:endParaRPr>
            </a:p>
          </p:txBody>
        </p:sp>
        <p:sp>
          <p:nvSpPr>
            <p:cNvPr id="24" name="Rectangle 23"/>
            <p:cNvSpPr/>
            <p:nvPr/>
          </p:nvSpPr>
          <p:spPr>
            <a:xfrm>
              <a:off x="5105400" y="2200895"/>
              <a:ext cx="1380904" cy="523220"/>
            </a:xfrm>
            <a:prstGeom prst="rect">
              <a:avLst/>
            </a:prstGeom>
          </p:spPr>
          <p:txBody>
            <a:bodyPr wrap="square">
              <a:spAutoFit/>
            </a:bodyPr>
            <a:lstStyle/>
            <a:p>
              <a:pPr algn="ctr"/>
              <a:r>
                <a:rPr lang="en-US" sz="1400" dirty="0" smtClean="0"/>
                <a:t>Not covered by Oregon Promise</a:t>
              </a:r>
              <a:endParaRPr lang="en-US" sz="1400" dirty="0"/>
            </a:p>
          </p:txBody>
        </p:sp>
        <p:cxnSp>
          <p:nvCxnSpPr>
            <p:cNvPr id="25" name="Straight Arrow Connector 24"/>
            <p:cNvCxnSpPr>
              <a:stCxn id="24" idx="3"/>
            </p:cNvCxnSpPr>
            <p:nvPr/>
          </p:nvCxnSpPr>
          <p:spPr>
            <a:xfrm>
              <a:off x="6486304" y="2462505"/>
              <a:ext cx="4669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499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dirty="0" smtClean="0">
                <a:latin typeface="+mj-lt"/>
              </a:rPr>
              <a:t>WHEN DO I HAVE TO COMPLETE FIRST-YEAR EXPERIENCE (FYE)?</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14</a:t>
            </a:fld>
            <a:endParaRPr lang="en-US" dirty="0"/>
          </a:p>
        </p:txBody>
      </p:sp>
      <p:sp>
        <p:nvSpPr>
          <p:cNvPr id="7" name="Content Placeholder 6"/>
          <p:cNvSpPr>
            <a:spLocks noGrp="1"/>
          </p:cNvSpPr>
          <p:nvPr>
            <p:ph sz="quarter" idx="11"/>
          </p:nvPr>
        </p:nvSpPr>
        <p:spPr>
          <a:xfrm>
            <a:off x="2503694" y="1756991"/>
            <a:ext cx="8807365" cy="4196337"/>
          </a:xfrm>
        </p:spPr>
        <p:txBody>
          <a:bodyPr vert="horz" lIns="91440" tIns="45720" rIns="91440" bIns="45720" rtlCol="0">
            <a:normAutofit lnSpcReduction="10000"/>
          </a:bodyPr>
          <a:lstStyle/>
          <a:p>
            <a:pPr marL="34290" indent="0">
              <a:buNone/>
            </a:pPr>
            <a:r>
              <a:rPr lang="en-US" dirty="0" smtClean="0">
                <a:latin typeface="+mn-lt"/>
              </a:rPr>
              <a:t>During your first </a:t>
            </a:r>
            <a:r>
              <a:rPr lang="en-US" dirty="0" smtClean="0">
                <a:solidFill>
                  <a:srgbClr val="6E9E75"/>
                </a:solidFill>
                <a:latin typeface="+mn-lt"/>
              </a:rPr>
              <a:t>three terms </a:t>
            </a:r>
            <a:r>
              <a:rPr lang="en-US" dirty="0" smtClean="0">
                <a:latin typeface="+mn-lt"/>
              </a:rPr>
              <a:t>of Oregon Promise.</a:t>
            </a:r>
            <a:endParaRPr lang="en-US" i="1" dirty="0" smtClean="0">
              <a:latin typeface="+mn-lt"/>
            </a:endParaRPr>
          </a:p>
          <a:p>
            <a:pPr marL="491490"/>
            <a:endParaRPr lang="en-US" dirty="0" smtClean="0">
              <a:latin typeface="+mn-lt"/>
            </a:endParaRPr>
          </a:p>
          <a:p>
            <a:pPr marL="491490"/>
            <a:endParaRPr lang="en-US" dirty="0" smtClean="0">
              <a:latin typeface="+mn-lt"/>
            </a:endParaRPr>
          </a:p>
          <a:p>
            <a:pPr marL="34290" indent="0">
              <a:buNone/>
            </a:pPr>
            <a:r>
              <a:rPr lang="en-US" dirty="0" smtClean="0">
                <a:latin typeface="+mn-lt"/>
              </a:rPr>
              <a:t>FYE helps you to be a successful college student. Each college has a unique FYE program. To learn more about the requirement, talk to your college Financial Aid Office.</a:t>
            </a:r>
            <a:endParaRPr lang="en-US" dirty="0">
              <a:latin typeface="+mn-lt"/>
            </a:endParaRPr>
          </a:p>
        </p:txBody>
      </p:sp>
      <p:grpSp>
        <p:nvGrpSpPr>
          <p:cNvPr id="15" name="Group 14"/>
          <p:cNvGrpSpPr/>
          <p:nvPr/>
        </p:nvGrpSpPr>
        <p:grpSpPr>
          <a:xfrm>
            <a:off x="812800" y="2695625"/>
            <a:ext cx="1219200" cy="1447800"/>
            <a:chOff x="7315200" y="2066365"/>
            <a:chExt cx="1219200" cy="1447800"/>
          </a:xfrm>
        </p:grpSpPr>
        <p:sp>
          <p:nvSpPr>
            <p:cNvPr id="17" name="Folded Corner 16"/>
            <p:cNvSpPr/>
            <p:nvPr/>
          </p:nvSpPr>
          <p:spPr>
            <a:xfrm>
              <a:off x="7315200" y="2066365"/>
              <a:ext cx="1219200" cy="1447800"/>
            </a:xfrm>
            <a:prstGeom prst="foldedCorner">
              <a:avLst/>
            </a:prstGeom>
            <a:solidFill>
              <a:srgbClr val="6E9E7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E9E75"/>
                </a:solidFill>
              </a:endParaRPr>
            </a:p>
          </p:txBody>
        </p:sp>
        <p:pic>
          <p:nvPicPr>
            <p:cNvPr id="18" name="Picture 2" descr="C:\Users\fotu_l\Desktop\checkbox-01.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7527105" y="2374167"/>
              <a:ext cx="913841" cy="8321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9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8372714" y="1048465"/>
            <a:ext cx="3326104" cy="4481566"/>
          </a:xfrm>
        </p:spPr>
        <p:txBody>
          <a:bodyPr/>
          <a:lstStyle/>
          <a:p>
            <a:pPr algn="ctr">
              <a:lnSpc>
                <a:spcPct val="100000"/>
              </a:lnSpc>
            </a:pPr>
            <a:r>
              <a:rPr lang="en-US" sz="2800" dirty="0" smtClean="0">
                <a:latin typeface="+mn-lt"/>
              </a:rPr>
              <a:t>Watch the 90 Credit Limit Video</a:t>
            </a:r>
            <a:endParaRPr lang="en-US" sz="2800" dirty="0">
              <a:latin typeface="+mn-lt"/>
            </a:endParaRPr>
          </a:p>
        </p:txBody>
      </p:sp>
      <p:sp>
        <p:nvSpPr>
          <p:cNvPr id="9" name="Content Placeholder 8"/>
          <p:cNvSpPr>
            <a:spLocks noGrp="1"/>
          </p:cNvSpPr>
          <p:nvPr>
            <p:ph sz="quarter" idx="20"/>
          </p:nvPr>
        </p:nvSpPr>
        <p:spPr>
          <a:xfrm>
            <a:off x="943438" y="270143"/>
            <a:ext cx="6631644" cy="5259888"/>
          </a:xfrm>
        </p:spPr>
        <p:txBody>
          <a:bodyPr>
            <a:normAutofit fontScale="85000" lnSpcReduction="20000"/>
          </a:bodyPr>
          <a:lstStyle/>
          <a:p>
            <a:pPr>
              <a:lnSpc>
                <a:spcPct val="120000"/>
              </a:lnSpc>
            </a:pPr>
            <a:r>
              <a:rPr lang="en-US" sz="4200" dirty="0" smtClean="0">
                <a:solidFill>
                  <a:schemeClr val="accent1"/>
                </a:solidFill>
                <a:latin typeface="+mj-lt"/>
              </a:rPr>
              <a:t>TRUE OR FALSE?</a:t>
            </a:r>
          </a:p>
          <a:p>
            <a:pPr>
              <a:lnSpc>
                <a:spcPct val="120000"/>
              </a:lnSpc>
            </a:pPr>
            <a:r>
              <a:rPr lang="en-US" sz="3300" i="1" dirty="0" smtClean="0">
                <a:solidFill>
                  <a:schemeClr val="accent1"/>
                </a:solidFill>
                <a:latin typeface="+mj-lt"/>
              </a:rPr>
              <a:t>I can only receive Oregon Promise for two years.</a:t>
            </a:r>
            <a:endParaRPr lang="en-US" sz="3300" i="1" dirty="0">
              <a:solidFill>
                <a:schemeClr val="accent1"/>
              </a:solidFill>
              <a:latin typeface="+mj-lt"/>
            </a:endParaRPr>
          </a:p>
          <a:p>
            <a:pPr>
              <a:lnSpc>
                <a:spcPct val="120000"/>
              </a:lnSpc>
            </a:pPr>
            <a:endParaRPr lang="en-US" sz="2000" b="1" dirty="0">
              <a:solidFill>
                <a:schemeClr val="tx1"/>
              </a:solidFill>
              <a:latin typeface="+mn-lt"/>
            </a:endParaRPr>
          </a:p>
          <a:p>
            <a:pPr marL="457200" indent="-457200">
              <a:lnSpc>
                <a:spcPct val="120000"/>
              </a:lnSpc>
              <a:buFont typeface="Arial" panose="020B0604020202020204" pitchFamily="34" charset="0"/>
              <a:buChar char="•"/>
            </a:pPr>
            <a:r>
              <a:rPr lang="en-US" b="1" dirty="0" smtClean="0">
                <a:solidFill>
                  <a:schemeClr val="tx1"/>
                </a:solidFill>
                <a:latin typeface="+mn-lt"/>
              </a:rPr>
              <a:t>FALSE. </a:t>
            </a:r>
            <a:r>
              <a:rPr lang="en-US" dirty="0" smtClean="0">
                <a:solidFill>
                  <a:schemeClr val="tx1"/>
                </a:solidFill>
                <a:latin typeface="+mn-lt"/>
              </a:rPr>
              <a:t>You can receive Oregon Promise until you have a total of </a:t>
            </a:r>
            <a:r>
              <a:rPr lang="en-US" b="1" dirty="0" smtClean="0">
                <a:solidFill>
                  <a:srgbClr val="6E9E75"/>
                </a:solidFill>
                <a:latin typeface="+mn-lt"/>
              </a:rPr>
              <a:t>90 attempted college credits.</a:t>
            </a:r>
          </a:p>
          <a:p>
            <a:pPr marL="457200" indent="-457200">
              <a:lnSpc>
                <a:spcPct val="120000"/>
              </a:lnSpc>
              <a:buFont typeface="Arial" panose="020B0604020202020204" pitchFamily="34" charset="0"/>
              <a:buChar char="•"/>
            </a:pPr>
            <a:r>
              <a:rPr lang="en-US" dirty="0" smtClean="0">
                <a:solidFill>
                  <a:schemeClr val="tx1"/>
                </a:solidFill>
                <a:latin typeface="+mn-lt"/>
              </a:rPr>
              <a:t>You might receive Oregon Promise for less than two years </a:t>
            </a:r>
            <a:r>
              <a:rPr lang="en-US" i="1" dirty="0" smtClean="0">
                <a:solidFill>
                  <a:schemeClr val="tx1"/>
                </a:solidFill>
                <a:latin typeface="+mn-lt"/>
              </a:rPr>
              <a:t>or</a:t>
            </a:r>
            <a:r>
              <a:rPr lang="en-US" dirty="0" smtClean="0">
                <a:solidFill>
                  <a:schemeClr val="tx1"/>
                </a:solidFill>
                <a:latin typeface="+mn-lt"/>
              </a:rPr>
              <a:t> more than two years – it depends on how quickly you take credits.</a:t>
            </a:r>
          </a:p>
        </p:txBody>
      </p:sp>
      <p:sp>
        <p:nvSpPr>
          <p:cNvPr id="3" name="Slide Number Placeholder 2"/>
          <p:cNvSpPr>
            <a:spLocks noGrp="1"/>
          </p:cNvSpPr>
          <p:nvPr>
            <p:ph type="sldNum" sz="quarter" idx="10"/>
          </p:nvPr>
        </p:nvSpPr>
        <p:spPr/>
        <p:txBody>
          <a:bodyPr/>
          <a:lstStyle/>
          <a:p>
            <a:fld id="{A5713E8B-451C-8C40-B537-409390B060A7}" type="slidenum">
              <a:rPr lang="en-US" smtClean="0"/>
              <a:pPr/>
              <a:t>15</a:t>
            </a:fld>
            <a:endParaRPr lang="en-US" dirty="0"/>
          </a:p>
        </p:txBody>
      </p:sp>
      <p:pic>
        <p:nvPicPr>
          <p:cNvPr id="5" name="Picture 4"/>
          <p:cNvPicPr>
            <a:picLocks noChangeAspect="1"/>
          </p:cNvPicPr>
          <p:nvPr/>
        </p:nvPicPr>
        <p:blipFill rotWithShape="1">
          <a:blip r:embed="rId3"/>
          <a:srcRect t="19112"/>
          <a:stretch/>
        </p:blipFill>
        <p:spPr>
          <a:xfrm>
            <a:off x="8445138" y="2529928"/>
            <a:ext cx="3319009" cy="1518639"/>
          </a:xfrm>
          <a:prstGeom prst="rect">
            <a:avLst/>
          </a:prstGeom>
        </p:spPr>
      </p:pic>
    </p:spTree>
    <p:extLst>
      <p:ext uri="{BB962C8B-B14F-4D97-AF65-F5344CB8AC3E}">
        <p14:creationId xmlns:p14="http://schemas.microsoft.com/office/powerpoint/2010/main" val="25192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dirty="0" smtClean="0">
                <a:latin typeface="+mj-lt"/>
              </a:rPr>
              <a:t>90 CREDIT LIMIT</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16</a:t>
            </a:fld>
            <a:endParaRPr lang="en-US" dirty="0"/>
          </a:p>
        </p:txBody>
      </p:sp>
      <p:sp>
        <p:nvSpPr>
          <p:cNvPr id="7" name="Content Placeholder 6"/>
          <p:cNvSpPr>
            <a:spLocks noGrp="1"/>
          </p:cNvSpPr>
          <p:nvPr>
            <p:ph sz="quarter" idx="11"/>
          </p:nvPr>
        </p:nvSpPr>
        <p:spPr>
          <a:xfrm>
            <a:off x="1083456" y="1189040"/>
            <a:ext cx="9967165" cy="2078346"/>
          </a:xfrm>
        </p:spPr>
        <p:txBody>
          <a:bodyPr vert="horz" lIns="91440" tIns="45720" rIns="91440" bIns="45720" rtlCol="0">
            <a:normAutofit lnSpcReduction="10000"/>
          </a:bodyPr>
          <a:lstStyle/>
          <a:p>
            <a:pPr marL="491490"/>
            <a:r>
              <a:rPr lang="en-US" dirty="0" smtClean="0">
                <a:latin typeface="+mn-lt"/>
              </a:rPr>
              <a:t>All college credits attempted count toward the 90 credit limit, including credits taken in high school. </a:t>
            </a:r>
          </a:p>
          <a:p>
            <a:pPr marL="491490"/>
            <a:r>
              <a:rPr lang="en-US" dirty="0" smtClean="0">
                <a:latin typeface="+mn-lt"/>
              </a:rPr>
              <a:t>Once a student has attempted 90 college credits, they will no longer receive Oregon Promise awards.</a:t>
            </a:r>
          </a:p>
          <a:p>
            <a:pPr marL="491490"/>
            <a:endParaRPr lang="en-US" dirty="0" smtClean="0">
              <a:latin typeface="+mn-lt"/>
            </a:endParaRPr>
          </a:p>
        </p:txBody>
      </p:sp>
      <p:grpSp>
        <p:nvGrpSpPr>
          <p:cNvPr id="11" name="Group 10"/>
          <p:cNvGrpSpPr/>
          <p:nvPr/>
        </p:nvGrpSpPr>
        <p:grpSpPr>
          <a:xfrm>
            <a:off x="1083456" y="3267385"/>
            <a:ext cx="10278450" cy="3503066"/>
            <a:chOff x="456054" y="3606226"/>
            <a:chExt cx="8875059" cy="2878788"/>
          </a:xfrm>
        </p:grpSpPr>
        <p:sp>
          <p:nvSpPr>
            <p:cNvPr id="15" name="TextBox 14"/>
            <p:cNvSpPr txBox="1"/>
            <p:nvPr/>
          </p:nvSpPr>
          <p:spPr>
            <a:xfrm>
              <a:off x="1105989" y="5691328"/>
              <a:ext cx="2514600" cy="290286"/>
            </a:xfrm>
            <a:prstGeom prst="rect">
              <a:avLst/>
            </a:prstGeom>
            <a:noFill/>
          </p:spPr>
          <p:txBody>
            <a:bodyPr wrap="square" lIns="89899" tIns="44950" rIns="89899" bIns="44950" rtlCol="0">
              <a:spAutoFit/>
            </a:bodyPr>
            <a:lstStyle/>
            <a:p>
              <a:r>
                <a:rPr lang="en-US" sz="1588" b="1" dirty="0">
                  <a:solidFill>
                    <a:srgbClr val="6E9E75"/>
                  </a:solidFill>
                </a:rPr>
                <a:t>High School Student</a:t>
              </a:r>
            </a:p>
          </p:txBody>
        </p:sp>
        <p:grpSp>
          <p:nvGrpSpPr>
            <p:cNvPr id="17" name="Group 16"/>
            <p:cNvGrpSpPr/>
            <p:nvPr/>
          </p:nvGrpSpPr>
          <p:grpSpPr>
            <a:xfrm>
              <a:off x="456054" y="3606226"/>
              <a:ext cx="8875059" cy="2878788"/>
              <a:chOff x="456054" y="3606226"/>
              <a:chExt cx="8875059" cy="2878788"/>
            </a:xfrm>
          </p:grpSpPr>
          <p:sp>
            <p:nvSpPr>
              <p:cNvPr id="18" name="Oval 17"/>
              <p:cNvSpPr/>
              <p:nvPr/>
            </p:nvSpPr>
            <p:spPr>
              <a:xfrm>
                <a:off x="1391770" y="4240086"/>
                <a:ext cx="1405218" cy="1386615"/>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19" name="TextBox 18"/>
              <p:cNvSpPr txBox="1"/>
              <p:nvPr/>
            </p:nvSpPr>
            <p:spPr>
              <a:xfrm>
                <a:off x="456054" y="3606226"/>
                <a:ext cx="8875059" cy="502110"/>
              </a:xfrm>
              <a:prstGeom prst="rect">
                <a:avLst/>
              </a:prstGeom>
              <a:noFill/>
            </p:spPr>
            <p:txBody>
              <a:bodyPr wrap="square" lIns="89899" tIns="44950" rIns="89899" bIns="44950" rtlCol="0">
                <a:spAutoFit/>
              </a:bodyPr>
              <a:lstStyle/>
              <a:p>
                <a:r>
                  <a:rPr lang="en-US" sz="3177" b="1" dirty="0">
                    <a:solidFill>
                      <a:srgbClr val="6E9E75"/>
                    </a:solidFill>
                  </a:rPr>
                  <a:t>EXAMPLE: </a:t>
                </a:r>
              </a:p>
            </p:txBody>
          </p:sp>
          <p:sp>
            <p:nvSpPr>
              <p:cNvPr id="20" name="TextBox 19"/>
              <p:cNvSpPr txBox="1"/>
              <p:nvPr/>
            </p:nvSpPr>
            <p:spPr>
              <a:xfrm>
                <a:off x="1107670" y="5983071"/>
                <a:ext cx="2366681" cy="501943"/>
              </a:xfrm>
              <a:prstGeom prst="rect">
                <a:avLst/>
              </a:prstGeom>
              <a:noFill/>
            </p:spPr>
            <p:txBody>
              <a:bodyPr wrap="square" lIns="89899" tIns="44950" rIns="89899" bIns="44950" rtlCol="0">
                <a:spAutoFit/>
              </a:bodyPr>
              <a:lstStyle/>
              <a:p>
                <a:r>
                  <a:rPr lang="en-US" sz="1588" dirty="0">
                    <a:solidFill>
                      <a:srgbClr val="6E9E75"/>
                    </a:solidFill>
                  </a:rPr>
                  <a:t>Takes 10 college level credits. </a:t>
                </a:r>
              </a:p>
            </p:txBody>
          </p:sp>
          <p:sp>
            <p:nvSpPr>
              <p:cNvPr id="21" name="Left Arrow 20"/>
              <p:cNvSpPr/>
              <p:nvPr/>
            </p:nvSpPr>
            <p:spPr>
              <a:xfrm rot="10800000">
                <a:off x="3536575" y="4413799"/>
                <a:ext cx="2316528" cy="969015"/>
              </a:xfrm>
              <a:prstGeom prst="leftArrow">
                <a:avLst>
                  <a:gd name="adj1" fmla="val 30430"/>
                  <a:gd name="adj2" fmla="val 50000"/>
                </a:avLst>
              </a:prstGeom>
              <a:solidFill>
                <a:srgbClr val="6D9D76"/>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22" name="Oval 21"/>
              <p:cNvSpPr/>
              <p:nvPr/>
            </p:nvSpPr>
            <p:spPr>
              <a:xfrm>
                <a:off x="6347012" y="4153789"/>
                <a:ext cx="1499815" cy="1497384"/>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pic>
            <p:nvPicPr>
              <p:cNvPr id="23"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0411" y="4287920"/>
                <a:ext cx="1213019" cy="10414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40036" y="5638801"/>
                <a:ext cx="2351783" cy="713601"/>
              </a:xfrm>
              <a:prstGeom prst="rect">
                <a:avLst/>
              </a:prstGeom>
              <a:noFill/>
            </p:spPr>
            <p:txBody>
              <a:bodyPr wrap="square" lIns="89899" tIns="44950" rIns="89899" bIns="44950" rtlCol="0">
                <a:spAutoFit/>
              </a:bodyPr>
              <a:lstStyle/>
              <a:p>
                <a:r>
                  <a:rPr lang="en-US" sz="1588" dirty="0">
                    <a:solidFill>
                      <a:srgbClr val="6E9E75"/>
                    </a:solidFill>
                  </a:rPr>
                  <a:t>Oregon Promise will cover up to </a:t>
                </a:r>
                <a:r>
                  <a:rPr lang="en-US" sz="1588" dirty="0" smtClean="0">
                    <a:solidFill>
                      <a:srgbClr val="6E9E75"/>
                    </a:solidFill>
                  </a:rPr>
                  <a:t>80 under Oregon Promise.</a:t>
                </a:r>
                <a:endParaRPr lang="en-US" sz="1588" dirty="0">
                  <a:solidFill>
                    <a:srgbClr val="6E9E75"/>
                  </a:solidFill>
                </a:endParaRPr>
              </a:p>
            </p:txBody>
          </p:sp>
          <p:pic>
            <p:nvPicPr>
              <p:cNvPr id="25" name="Picture 2" descr="C:\Users\fotu_l\Desktop\Person-0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9910" y="4362383"/>
                <a:ext cx="503327" cy="11988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474351" y="5405970"/>
                <a:ext cx="2656861" cy="443823"/>
              </a:xfrm>
              <a:prstGeom prst="rect">
                <a:avLst/>
              </a:prstGeom>
              <a:noFill/>
            </p:spPr>
            <p:txBody>
              <a:bodyPr wrap="square" lIns="89899" tIns="44950" rIns="89899" bIns="44950" rtlCol="0">
                <a:spAutoFit/>
              </a:bodyPr>
              <a:lstStyle/>
              <a:p>
                <a:r>
                  <a:rPr lang="en-US" sz="2294" b="1" dirty="0">
                    <a:solidFill>
                      <a:srgbClr val="6D9D76"/>
                    </a:solidFill>
                  </a:rPr>
                  <a:t>90 - 10 = 80 credits</a:t>
                </a:r>
              </a:p>
            </p:txBody>
          </p:sp>
        </p:grpSp>
      </p:grpSp>
    </p:spTree>
    <p:extLst>
      <p:ext uri="{BB962C8B-B14F-4D97-AF65-F5344CB8AC3E}">
        <p14:creationId xmlns:p14="http://schemas.microsoft.com/office/powerpoint/2010/main" val="42858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 shot of a row of graduates"/>
          <p:cNvPicPr>
            <a:picLocks noGrp="1" noChangeAspect="1"/>
          </p:cNvPicPr>
          <p:nvPr>
            <p:ph type="pic" sz="quarter" idx="14"/>
          </p:nvPr>
        </p:nvPicPr>
        <p:blipFill>
          <a:blip r:embed="rId3"/>
          <a:srcRect l="13591" r="13591"/>
          <a:stretch/>
        </p:blipFill>
        <p:spPr>
          <a:xfrm>
            <a:off x="11020" y="1"/>
            <a:ext cx="7491468" cy="6857999"/>
          </a:xfrm>
          <a:prstGeom prst="rect">
            <a:avLst/>
          </a:prstGeom>
        </p:spPr>
      </p:pic>
      <p:sp>
        <p:nvSpPr>
          <p:cNvPr id="2" name="Title 1"/>
          <p:cNvSpPr>
            <a:spLocks noGrp="1"/>
          </p:cNvSpPr>
          <p:nvPr>
            <p:ph type="title"/>
          </p:nvPr>
        </p:nvSpPr>
        <p:spPr>
          <a:xfrm>
            <a:off x="7879889" y="2584904"/>
            <a:ext cx="4037007" cy="2473479"/>
          </a:xfrm>
        </p:spPr>
        <p:txBody>
          <a:bodyPr>
            <a:normAutofit/>
          </a:bodyPr>
          <a:lstStyle/>
          <a:p>
            <a:pPr algn="ctr"/>
            <a:r>
              <a:rPr lang="en-US" dirty="0" smtClean="0">
                <a:solidFill>
                  <a:schemeClr val="bg1"/>
                </a:solidFill>
                <a:latin typeface="+mj-lt"/>
              </a:rPr>
              <a:t>UNDERSTANDING YOUR AWARD AMOUNT</a:t>
            </a:r>
            <a:endParaRPr lang="en-US" dirty="0">
              <a:solidFill>
                <a:schemeClr val="bg1"/>
              </a:solidFill>
              <a:latin typeface="+mj-lt"/>
            </a:endParaRPr>
          </a:p>
        </p:txBody>
      </p:sp>
    </p:spTree>
    <p:extLst>
      <p:ext uri="{BB962C8B-B14F-4D97-AF65-F5344CB8AC3E}">
        <p14:creationId xmlns:p14="http://schemas.microsoft.com/office/powerpoint/2010/main" val="308602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AWARD AMOUNTS FOR FULL-TIME STUDENTS</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18</a:t>
            </a:fld>
            <a:endParaRPr lang="en-US" dirty="0"/>
          </a:p>
        </p:txBody>
      </p:sp>
      <p:sp>
        <p:nvSpPr>
          <p:cNvPr id="7" name="Content Placeholder 6"/>
          <p:cNvSpPr>
            <a:spLocks noGrp="1"/>
          </p:cNvSpPr>
          <p:nvPr>
            <p:ph sz="quarter" idx="11"/>
          </p:nvPr>
        </p:nvSpPr>
        <p:spPr>
          <a:xfrm>
            <a:off x="609600" y="1343026"/>
            <a:ext cx="10972800" cy="3787239"/>
          </a:xfrm>
        </p:spPr>
        <p:txBody>
          <a:bodyPr vert="horz" lIns="91440" tIns="45720" rIns="91440" bIns="45720" rtlCol="0">
            <a:normAutofit/>
          </a:bodyPr>
          <a:lstStyle/>
          <a:p>
            <a:pPr marL="491490"/>
            <a:r>
              <a:rPr lang="en-US" dirty="0" smtClean="0">
                <a:latin typeface="+mn-lt"/>
              </a:rPr>
              <a:t>Awards range from </a:t>
            </a:r>
            <a:r>
              <a:rPr lang="en-US" dirty="0" smtClean="0">
                <a:solidFill>
                  <a:srgbClr val="6E9E75"/>
                </a:solidFill>
                <a:latin typeface="+mn-lt"/>
              </a:rPr>
              <a:t>$1,000 to $4,131* </a:t>
            </a:r>
            <a:r>
              <a:rPr lang="en-US" dirty="0" smtClean="0">
                <a:latin typeface="+mn-lt"/>
              </a:rPr>
              <a:t>per year</a:t>
            </a:r>
          </a:p>
          <a:p>
            <a:pPr marL="491490"/>
            <a:r>
              <a:rPr lang="en-US" dirty="0" smtClean="0">
                <a:latin typeface="+mn-lt"/>
              </a:rPr>
              <a:t>Award amounts will </a:t>
            </a:r>
            <a:r>
              <a:rPr lang="en-US" i="1" dirty="0" smtClean="0">
                <a:latin typeface="+mn-lt"/>
              </a:rPr>
              <a:t>vary each year</a:t>
            </a:r>
            <a:r>
              <a:rPr lang="en-US" dirty="0" smtClean="0">
                <a:latin typeface="+mn-lt"/>
              </a:rPr>
              <a:t> based on tuition costs, and are subject to legislative approval</a:t>
            </a:r>
          </a:p>
          <a:p>
            <a:pPr marL="491490"/>
            <a:endParaRPr lang="en-US" dirty="0" smtClean="0">
              <a:latin typeface="+mn-lt"/>
            </a:endParaRPr>
          </a:p>
          <a:p>
            <a:pPr marL="34290" indent="0">
              <a:buNone/>
            </a:pPr>
            <a:endParaRPr lang="en-US" dirty="0">
              <a:latin typeface="+mn-lt"/>
            </a:endParaRPr>
          </a:p>
        </p:txBody>
      </p:sp>
      <p:sp>
        <p:nvSpPr>
          <p:cNvPr id="5" name="TextBox 4"/>
          <p:cNvSpPr txBox="1"/>
          <p:nvPr/>
        </p:nvSpPr>
        <p:spPr>
          <a:xfrm>
            <a:off x="681778" y="5825211"/>
            <a:ext cx="10618280" cy="369332"/>
          </a:xfrm>
          <a:prstGeom prst="rect">
            <a:avLst/>
          </a:prstGeom>
          <a:noFill/>
        </p:spPr>
        <p:txBody>
          <a:bodyPr wrap="square" rtlCol="0">
            <a:spAutoFit/>
          </a:bodyPr>
          <a:lstStyle/>
          <a:p>
            <a:r>
              <a:rPr lang="en-US" i="1" dirty="0" smtClean="0"/>
              <a:t>*Maximum award for 2021-22 academic year</a:t>
            </a:r>
            <a:endParaRPr lang="en-US" i="1" dirty="0"/>
          </a:p>
        </p:txBody>
      </p:sp>
    </p:spTree>
    <p:extLst>
      <p:ext uri="{BB962C8B-B14F-4D97-AF65-F5344CB8AC3E}">
        <p14:creationId xmlns:p14="http://schemas.microsoft.com/office/powerpoint/2010/main" val="146980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Autofit/>
          </a:bodyPr>
          <a:lstStyle/>
          <a:p>
            <a:r>
              <a:rPr lang="en-US" sz="3600" dirty="0" smtClean="0">
                <a:latin typeface="+mj-lt"/>
              </a:rPr>
              <a:t>VARYING AWARD AMOUNTS – 4 FACTORS</a:t>
            </a:r>
            <a:endParaRPr lang="en-US" sz="3600" dirty="0">
              <a:latin typeface="+mj-lt"/>
            </a:endParaRPr>
          </a:p>
        </p:txBody>
      </p:sp>
      <p:sp>
        <p:nvSpPr>
          <p:cNvPr id="6" name="Text Placeholder 5"/>
          <p:cNvSpPr>
            <a:spLocks noGrp="1"/>
          </p:cNvSpPr>
          <p:nvPr>
            <p:ph type="body" sz="quarter" idx="18"/>
          </p:nvPr>
        </p:nvSpPr>
        <p:spPr>
          <a:xfrm>
            <a:off x="1829419" y="1861985"/>
            <a:ext cx="9568396" cy="707960"/>
          </a:xfrm>
        </p:spPr>
        <p:txBody>
          <a:bodyPr/>
          <a:lstStyle/>
          <a:p>
            <a:r>
              <a:rPr lang="en-US" sz="2400" b="1" dirty="0" smtClean="0"/>
              <a:t>$50 Per Term Co-Pay</a:t>
            </a:r>
            <a:endParaRPr lang="en-US" sz="2400" dirty="0"/>
          </a:p>
        </p:txBody>
      </p:sp>
      <p:sp>
        <p:nvSpPr>
          <p:cNvPr id="7" name="Text Placeholder 6"/>
          <p:cNvSpPr>
            <a:spLocks noGrp="1"/>
          </p:cNvSpPr>
          <p:nvPr>
            <p:ph type="body" sz="quarter" idx="19"/>
          </p:nvPr>
        </p:nvSpPr>
        <p:spPr>
          <a:xfrm>
            <a:off x="1829420" y="2764123"/>
            <a:ext cx="9568395" cy="768349"/>
          </a:xfrm>
        </p:spPr>
        <p:txBody>
          <a:bodyPr/>
          <a:lstStyle/>
          <a:p>
            <a:r>
              <a:rPr lang="en-US" sz="2400" b="1" dirty="0" smtClean="0"/>
              <a:t>Tuition Cost</a:t>
            </a:r>
            <a:endParaRPr lang="en-US" sz="2400" dirty="0"/>
          </a:p>
        </p:txBody>
      </p:sp>
      <p:sp>
        <p:nvSpPr>
          <p:cNvPr id="8" name="Text Placeholder 7"/>
          <p:cNvSpPr>
            <a:spLocks noGrp="1"/>
          </p:cNvSpPr>
          <p:nvPr>
            <p:ph type="body" sz="quarter" idx="20"/>
          </p:nvPr>
        </p:nvSpPr>
        <p:spPr>
          <a:xfrm>
            <a:off x="1829420" y="3651002"/>
            <a:ext cx="9568395" cy="738118"/>
          </a:xfrm>
        </p:spPr>
        <p:txBody>
          <a:bodyPr/>
          <a:lstStyle/>
          <a:p>
            <a:r>
              <a:rPr lang="en-US" sz="2400" b="1" dirty="0" smtClean="0"/>
              <a:t>Number of Credits</a:t>
            </a:r>
            <a:endParaRPr lang="en-US" sz="2400" dirty="0"/>
          </a:p>
        </p:txBody>
      </p:sp>
      <p:sp>
        <p:nvSpPr>
          <p:cNvPr id="9" name="Text Placeholder 8"/>
          <p:cNvSpPr>
            <a:spLocks noGrp="1"/>
          </p:cNvSpPr>
          <p:nvPr>
            <p:ph type="body" sz="quarter" idx="21"/>
          </p:nvPr>
        </p:nvSpPr>
        <p:spPr>
          <a:xfrm>
            <a:off x="1829420" y="4579138"/>
            <a:ext cx="9568395" cy="838758"/>
          </a:xfrm>
        </p:spPr>
        <p:txBody>
          <a:bodyPr/>
          <a:lstStyle/>
          <a:p>
            <a:r>
              <a:rPr lang="en-US" sz="2400" b="1" dirty="0" smtClean="0"/>
              <a:t>Last Dollar to Federal Pell Grant &amp; Oregon Opportunity Grant</a:t>
            </a:r>
            <a:endParaRPr lang="en-US" sz="2400" b="1" dirty="0"/>
          </a:p>
        </p:txBody>
      </p:sp>
      <p:sp>
        <p:nvSpPr>
          <p:cNvPr id="4" name="Slide Number Placeholder 3"/>
          <p:cNvSpPr>
            <a:spLocks noGrp="1"/>
          </p:cNvSpPr>
          <p:nvPr>
            <p:ph type="sldNum" sz="quarter" idx="10"/>
          </p:nvPr>
        </p:nvSpPr>
        <p:spPr/>
        <p:txBody>
          <a:bodyPr/>
          <a:lstStyle/>
          <a:p>
            <a:fld id="{A5713E8B-451C-8C40-B537-409390B060A7}" type="slidenum">
              <a:rPr lang="en-US" smtClean="0"/>
              <a:pPr/>
              <a:t>19</a:t>
            </a:fld>
            <a:endParaRPr lang="en-US" dirty="0"/>
          </a:p>
        </p:txBody>
      </p:sp>
    </p:spTree>
    <p:extLst>
      <p:ext uri="{BB962C8B-B14F-4D97-AF65-F5344CB8AC3E}">
        <p14:creationId xmlns:p14="http://schemas.microsoft.com/office/powerpoint/2010/main" val="2836174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AGENDA</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a:t>
            </a:fld>
            <a:endParaRPr lang="en-US" dirty="0"/>
          </a:p>
        </p:txBody>
      </p:sp>
      <p:sp>
        <p:nvSpPr>
          <p:cNvPr id="7" name="Content Placeholder 6"/>
          <p:cNvSpPr>
            <a:spLocks noGrp="1"/>
          </p:cNvSpPr>
          <p:nvPr>
            <p:ph sz="quarter" idx="11"/>
          </p:nvPr>
        </p:nvSpPr>
        <p:spPr>
          <a:xfrm>
            <a:off x="609600" y="1343026"/>
            <a:ext cx="10972800" cy="3787239"/>
          </a:xfrm>
        </p:spPr>
        <p:txBody>
          <a:bodyPr vert="horz" lIns="91440" tIns="45720" rIns="91440" bIns="45720" rtlCol="0">
            <a:normAutofit/>
          </a:bodyPr>
          <a:lstStyle/>
          <a:p>
            <a:pPr marL="491490"/>
            <a:r>
              <a:rPr lang="en-US" dirty="0" smtClean="0">
                <a:latin typeface="+mn-lt"/>
              </a:rPr>
              <a:t>Overview &amp; Support</a:t>
            </a:r>
          </a:p>
          <a:p>
            <a:pPr marL="491490"/>
            <a:r>
              <a:rPr lang="en-US" dirty="0" smtClean="0">
                <a:latin typeface="+mn-lt"/>
              </a:rPr>
              <a:t>How to Renew &amp; Remain Eligible</a:t>
            </a:r>
          </a:p>
          <a:p>
            <a:pPr marL="491490"/>
            <a:r>
              <a:rPr lang="en-US" dirty="0" smtClean="0">
                <a:latin typeface="+mn-lt"/>
              </a:rPr>
              <a:t>Understanding Your Award Amount</a:t>
            </a:r>
          </a:p>
          <a:p>
            <a:pPr marL="491490"/>
            <a:r>
              <a:rPr lang="en-US" dirty="0" smtClean="0">
                <a:latin typeface="+mn-lt"/>
              </a:rPr>
              <a:t>Special Situations</a:t>
            </a:r>
          </a:p>
          <a:p>
            <a:pPr marL="491490"/>
            <a:r>
              <a:rPr lang="en-US" dirty="0" smtClean="0">
                <a:latin typeface="+mn-lt"/>
              </a:rPr>
              <a:t>Questions</a:t>
            </a:r>
            <a:endParaRPr lang="en-US" dirty="0">
              <a:latin typeface="+mn-lt"/>
            </a:endParaRPr>
          </a:p>
          <a:p>
            <a:pPr marL="491490"/>
            <a:endParaRPr lang="en-US" dirty="0">
              <a:latin typeface="+mn-lt"/>
            </a:endParaRPr>
          </a:p>
        </p:txBody>
      </p:sp>
    </p:spTree>
    <p:extLst>
      <p:ext uri="{BB962C8B-B14F-4D97-AF65-F5344CB8AC3E}">
        <p14:creationId xmlns:p14="http://schemas.microsoft.com/office/powerpoint/2010/main" val="22163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THREE SAMPLE STUDENTS</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20</a:t>
            </a:fld>
            <a:endParaRPr lang="en-US" dirty="0"/>
          </a:p>
        </p:txBody>
      </p:sp>
      <p:grpSp>
        <p:nvGrpSpPr>
          <p:cNvPr id="8" name="Group 7"/>
          <p:cNvGrpSpPr/>
          <p:nvPr/>
        </p:nvGrpSpPr>
        <p:grpSpPr>
          <a:xfrm>
            <a:off x="673000" y="3063273"/>
            <a:ext cx="11326697" cy="1742209"/>
            <a:chOff x="540006" y="3063273"/>
            <a:chExt cx="9765186" cy="1742209"/>
          </a:xfrm>
        </p:grpSpPr>
        <p:sp>
          <p:nvSpPr>
            <p:cNvPr id="9" name="TextBox 8"/>
            <p:cNvSpPr txBox="1"/>
            <p:nvPr/>
          </p:nvSpPr>
          <p:spPr>
            <a:xfrm>
              <a:off x="1430132" y="3063273"/>
              <a:ext cx="8875060" cy="461665"/>
            </a:xfrm>
            <a:prstGeom prst="rect">
              <a:avLst/>
            </a:prstGeom>
            <a:noFill/>
          </p:spPr>
          <p:txBody>
            <a:bodyPr wrap="square" rtlCol="0">
              <a:spAutoFit/>
            </a:bodyPr>
            <a:lstStyle/>
            <a:p>
              <a:r>
                <a:rPr lang="en-US" sz="2400" b="1" dirty="0">
                  <a:solidFill>
                    <a:schemeClr val="tx1">
                      <a:lumMod val="65000"/>
                      <a:lumOff val="35000"/>
                    </a:schemeClr>
                  </a:solidFill>
                </a:rPr>
                <a:t>Student B: </a:t>
              </a:r>
              <a:r>
                <a:rPr lang="en-US" sz="2400" b="1" dirty="0" smtClean="0">
                  <a:solidFill>
                    <a:schemeClr val="tx1">
                      <a:lumMod val="65000"/>
                      <a:lumOff val="35000"/>
                    </a:schemeClr>
                  </a:solidFill>
                </a:rPr>
                <a:t>Moderate Expected </a:t>
              </a:r>
              <a:r>
                <a:rPr lang="en-US" sz="2400" b="1" dirty="0">
                  <a:solidFill>
                    <a:schemeClr val="tx1">
                      <a:lumMod val="65000"/>
                      <a:lumOff val="35000"/>
                    </a:schemeClr>
                  </a:solidFill>
                </a:rPr>
                <a:t>Family Contribution</a:t>
              </a:r>
            </a:p>
          </p:txBody>
        </p:sp>
        <p:grpSp>
          <p:nvGrpSpPr>
            <p:cNvPr id="10" name="Group 9"/>
            <p:cNvGrpSpPr/>
            <p:nvPr/>
          </p:nvGrpSpPr>
          <p:grpSpPr>
            <a:xfrm>
              <a:off x="540006" y="3431873"/>
              <a:ext cx="6772555" cy="1373609"/>
              <a:chOff x="326038" y="3427586"/>
              <a:chExt cx="7675564" cy="1828800"/>
            </a:xfrm>
          </p:grpSpPr>
          <p:sp>
            <p:nvSpPr>
              <p:cNvPr id="11" name="TextBox 10"/>
              <p:cNvSpPr txBox="1"/>
              <p:nvPr/>
            </p:nvSpPr>
            <p:spPr>
              <a:xfrm>
                <a:off x="1436546" y="4106058"/>
                <a:ext cx="2011680" cy="701558"/>
              </a:xfrm>
              <a:prstGeom prst="rect">
                <a:avLst/>
              </a:prstGeom>
              <a:noFill/>
            </p:spPr>
            <p:txBody>
              <a:bodyPr wrap="square" rtlCol="0">
                <a:spAutoFit/>
              </a:bodyPr>
              <a:lstStyle/>
              <a:p>
                <a:r>
                  <a:rPr lang="en-US" sz="1412" b="1" dirty="0">
                    <a:solidFill>
                      <a:srgbClr val="4FA8AF"/>
                    </a:solidFill>
                  </a:rPr>
                  <a:t>PELL GRANT</a:t>
                </a:r>
              </a:p>
              <a:p>
                <a:r>
                  <a:rPr lang="en-US" sz="1412" b="1" dirty="0">
                    <a:solidFill>
                      <a:srgbClr val="4FA8AF"/>
                    </a:solidFill>
                  </a:rPr>
                  <a:t>(FEDERAL)</a:t>
                </a:r>
              </a:p>
            </p:txBody>
          </p:sp>
          <p:sp>
            <p:nvSpPr>
              <p:cNvPr id="12" name="Flowchart: Alternate Process 11"/>
              <p:cNvSpPr/>
              <p:nvPr/>
            </p:nvSpPr>
            <p:spPr>
              <a:xfrm>
                <a:off x="4118393" y="3712830"/>
                <a:ext cx="2849879" cy="404698"/>
              </a:xfrm>
              <a:prstGeom prst="flowChartAlternateProcess">
                <a:avLst/>
              </a:prstGeom>
              <a:solidFill>
                <a:srgbClr val="9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rgbClr val="343D42"/>
                  </a:solidFill>
                </a:endParaRPr>
              </a:p>
            </p:txBody>
          </p:sp>
          <p:sp>
            <p:nvSpPr>
              <p:cNvPr id="13" name="Flowchart: Alternate Process 12"/>
              <p:cNvSpPr/>
              <p:nvPr/>
            </p:nvSpPr>
            <p:spPr>
              <a:xfrm>
                <a:off x="1502278" y="3711401"/>
                <a:ext cx="2616113" cy="394657"/>
              </a:xfrm>
              <a:prstGeom prst="flowChartAlternateProcess">
                <a:avLst/>
              </a:prstGeom>
              <a:solidFill>
                <a:srgbClr val="343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4" name="TextBox 13"/>
              <p:cNvSpPr txBox="1"/>
              <p:nvPr/>
            </p:nvSpPr>
            <p:spPr>
              <a:xfrm>
                <a:off x="5020676" y="4117527"/>
                <a:ext cx="2980926" cy="990873"/>
              </a:xfrm>
              <a:prstGeom prst="rect">
                <a:avLst/>
              </a:prstGeom>
              <a:noFill/>
            </p:spPr>
            <p:txBody>
              <a:bodyPr wrap="square" rtlCol="0">
                <a:spAutoFit/>
              </a:bodyPr>
              <a:lstStyle/>
              <a:p>
                <a:r>
                  <a:rPr lang="en-US" sz="1412" b="1" dirty="0">
                    <a:solidFill>
                      <a:srgbClr val="4FA8AF"/>
                    </a:solidFill>
                  </a:rPr>
                  <a:t>OREGON</a:t>
                </a:r>
              </a:p>
              <a:p>
                <a:r>
                  <a:rPr lang="en-US" sz="1412" b="1" dirty="0">
                    <a:solidFill>
                      <a:srgbClr val="4FA8AF"/>
                    </a:solidFill>
                  </a:rPr>
                  <a:t>PROMISE</a:t>
                </a:r>
              </a:p>
              <a:p>
                <a:r>
                  <a:rPr lang="en-US" sz="1412" b="1" dirty="0">
                    <a:solidFill>
                      <a:srgbClr val="4FA8AF"/>
                    </a:solidFill>
                  </a:rPr>
                  <a:t>GRANT (STATE)</a:t>
                </a:r>
              </a:p>
            </p:txBody>
          </p:sp>
          <p:pic>
            <p:nvPicPr>
              <p:cNvPr id="15" name="Picture 8" descr="C:\Users\fotu_l\Desktop\Student-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38" y="3427586"/>
                <a:ext cx="991532"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591852" y="3691043"/>
                <a:ext cx="922020" cy="448270"/>
              </a:xfrm>
              <a:prstGeom prst="rect">
                <a:avLst/>
              </a:prstGeom>
              <a:noFill/>
            </p:spPr>
            <p:txBody>
              <a:bodyPr wrap="square" rtlCol="0">
                <a:spAutoFit/>
              </a:bodyPr>
              <a:lstStyle/>
              <a:p>
                <a:r>
                  <a:rPr lang="en-US" sz="1588" dirty="0" smtClean="0">
                    <a:solidFill>
                      <a:schemeClr val="bg1"/>
                    </a:solidFill>
                    <a:latin typeface="Adobe Gothic Std B" pitchFamily="34" charset="-128"/>
                    <a:ea typeface="Adobe Gothic Std B" pitchFamily="34" charset="-128"/>
                  </a:rPr>
                  <a:t>$$</a:t>
                </a:r>
                <a:endParaRPr lang="en-US" sz="1588" dirty="0">
                  <a:solidFill>
                    <a:schemeClr val="bg1"/>
                  </a:solidFill>
                  <a:latin typeface="Adobe Gothic Std B" pitchFamily="34" charset="-128"/>
                  <a:ea typeface="Adobe Gothic Std B" pitchFamily="34" charset="-128"/>
                </a:endParaRPr>
              </a:p>
            </p:txBody>
          </p:sp>
          <p:sp>
            <p:nvSpPr>
              <p:cNvPr id="17" name="TextBox 16"/>
              <p:cNvSpPr txBox="1"/>
              <p:nvPr/>
            </p:nvSpPr>
            <p:spPr>
              <a:xfrm>
                <a:off x="4143064" y="3691044"/>
                <a:ext cx="3858537" cy="448270"/>
              </a:xfrm>
              <a:prstGeom prst="rect">
                <a:avLst/>
              </a:prstGeom>
              <a:noFill/>
            </p:spPr>
            <p:txBody>
              <a:bodyPr wrap="square" rtlCol="0">
                <a:spAutoFit/>
              </a:bodyPr>
              <a:lstStyle/>
              <a:p>
                <a:pPr algn="ctr"/>
                <a:r>
                  <a:rPr lang="en-US" sz="1588" dirty="0" smtClean="0">
                    <a:solidFill>
                      <a:schemeClr val="bg1"/>
                    </a:solidFill>
                    <a:latin typeface="Adobe Gothic Std B" pitchFamily="34" charset="-128"/>
                    <a:ea typeface="Adobe Gothic Std B" pitchFamily="34" charset="-128"/>
                  </a:rPr>
                  <a:t>$$</a:t>
                </a:r>
                <a:endParaRPr lang="en-US" sz="1588" dirty="0">
                  <a:solidFill>
                    <a:schemeClr val="bg1"/>
                  </a:solidFill>
                  <a:latin typeface="Adobe Gothic Std B" pitchFamily="34" charset="-128"/>
                  <a:ea typeface="Adobe Gothic Std B" pitchFamily="34" charset="-128"/>
                </a:endParaRPr>
              </a:p>
            </p:txBody>
          </p:sp>
        </p:grpSp>
      </p:grpSp>
      <p:grpSp>
        <p:nvGrpSpPr>
          <p:cNvPr id="18" name="Group 17"/>
          <p:cNvGrpSpPr/>
          <p:nvPr/>
        </p:nvGrpSpPr>
        <p:grpSpPr>
          <a:xfrm>
            <a:off x="673000" y="4748453"/>
            <a:ext cx="11340780" cy="1839982"/>
            <a:chOff x="540005" y="4748453"/>
            <a:chExt cx="9777328" cy="1839982"/>
          </a:xfrm>
        </p:grpSpPr>
        <p:sp>
          <p:nvSpPr>
            <p:cNvPr id="19" name="TextBox 18"/>
            <p:cNvSpPr txBox="1"/>
            <p:nvPr/>
          </p:nvSpPr>
          <p:spPr>
            <a:xfrm>
              <a:off x="1787572" y="5613325"/>
              <a:ext cx="2630229" cy="823864"/>
            </a:xfrm>
            <a:prstGeom prst="rect">
              <a:avLst/>
            </a:prstGeom>
            <a:noFill/>
          </p:spPr>
          <p:txBody>
            <a:bodyPr wrap="square" lIns="89899" tIns="44950" rIns="89899" bIns="44950" rtlCol="0">
              <a:spAutoFit/>
            </a:bodyPr>
            <a:lstStyle/>
            <a:p>
              <a:r>
                <a:rPr lang="en-US" sz="1588" b="1" dirty="0">
                  <a:solidFill>
                    <a:srgbClr val="4FA8AF"/>
                  </a:solidFill>
                </a:rPr>
                <a:t>OREGON</a:t>
              </a:r>
            </a:p>
            <a:p>
              <a:r>
                <a:rPr lang="en-US" sz="1588" b="1" dirty="0">
                  <a:solidFill>
                    <a:srgbClr val="4FA8AF"/>
                  </a:solidFill>
                </a:rPr>
                <a:t>PROMISE</a:t>
              </a:r>
            </a:p>
            <a:p>
              <a:r>
                <a:rPr lang="en-US" sz="1588" b="1" dirty="0">
                  <a:solidFill>
                    <a:srgbClr val="4FA8AF"/>
                  </a:solidFill>
                </a:rPr>
                <a:t>GRANT (STATE)</a:t>
              </a:r>
            </a:p>
          </p:txBody>
        </p:sp>
        <p:grpSp>
          <p:nvGrpSpPr>
            <p:cNvPr id="20" name="Group 19"/>
            <p:cNvGrpSpPr/>
            <p:nvPr/>
          </p:nvGrpSpPr>
          <p:grpSpPr>
            <a:xfrm>
              <a:off x="540005" y="4748453"/>
              <a:ext cx="9777328" cy="1839982"/>
              <a:chOff x="540005" y="4748453"/>
              <a:chExt cx="9777328" cy="1839982"/>
            </a:xfrm>
          </p:grpSpPr>
          <p:sp>
            <p:nvSpPr>
              <p:cNvPr id="21" name="Flowchart: Alternate Process 6"/>
              <p:cNvSpPr/>
              <p:nvPr/>
            </p:nvSpPr>
            <p:spPr>
              <a:xfrm>
                <a:off x="1577866" y="5289495"/>
                <a:ext cx="4822933" cy="323830"/>
              </a:xfrm>
              <a:prstGeom prst="flowChartAlternateProcess">
                <a:avLst/>
              </a:prstGeom>
              <a:solidFill>
                <a:srgbClr val="9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solidFill>
                    <a:srgbClr val="343D42"/>
                  </a:solidFill>
                </a:endParaRPr>
              </a:p>
            </p:txBody>
          </p:sp>
          <p:sp>
            <p:nvSpPr>
              <p:cNvPr id="22" name="TextBox 21"/>
              <p:cNvSpPr txBox="1"/>
              <p:nvPr/>
            </p:nvSpPr>
            <p:spPr>
              <a:xfrm>
                <a:off x="1442273" y="4748453"/>
                <a:ext cx="8875060" cy="460110"/>
              </a:xfrm>
              <a:prstGeom prst="rect">
                <a:avLst/>
              </a:prstGeom>
              <a:noFill/>
            </p:spPr>
            <p:txBody>
              <a:bodyPr wrap="square" lIns="89899" tIns="44950" rIns="89899" bIns="44950" rtlCol="0">
                <a:spAutoFit/>
              </a:bodyPr>
              <a:lstStyle/>
              <a:p>
                <a:r>
                  <a:rPr lang="en-US" sz="2400" b="1" dirty="0">
                    <a:solidFill>
                      <a:srgbClr val="595959"/>
                    </a:solidFill>
                  </a:rPr>
                  <a:t>Student C: </a:t>
                </a:r>
                <a:r>
                  <a:rPr lang="en-US" sz="2400" b="1" dirty="0" smtClean="0">
                    <a:solidFill>
                      <a:srgbClr val="595959"/>
                    </a:solidFill>
                  </a:rPr>
                  <a:t>Higher </a:t>
                </a:r>
                <a:r>
                  <a:rPr lang="en-US" sz="2400" b="1" dirty="0">
                    <a:solidFill>
                      <a:srgbClr val="595959"/>
                    </a:solidFill>
                  </a:rPr>
                  <a:t>Expected Family Contribution</a:t>
                </a:r>
              </a:p>
            </p:txBody>
          </p:sp>
          <p:pic>
            <p:nvPicPr>
              <p:cNvPr id="23" name="Picture 8" descr="C:\Users\fotu_l\Desktop\Student-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005" y="5125069"/>
                <a:ext cx="874881" cy="146336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106801" y="5285525"/>
                <a:ext cx="3797411" cy="335140"/>
              </a:xfrm>
              <a:prstGeom prst="rect">
                <a:avLst/>
              </a:prstGeom>
              <a:noFill/>
            </p:spPr>
            <p:txBody>
              <a:bodyPr wrap="square" lIns="89899" tIns="44950" rIns="89899" bIns="44950" rtlCol="0">
                <a:spAutoFit/>
              </a:bodyPr>
              <a:lstStyle/>
              <a:p>
                <a:pPr algn="ctr"/>
                <a:r>
                  <a:rPr lang="en-US" sz="1588" dirty="0" smtClean="0">
                    <a:solidFill>
                      <a:schemeClr val="bg1"/>
                    </a:solidFill>
                    <a:latin typeface="Adobe Gothic Std B" pitchFamily="34" charset="-128"/>
                    <a:ea typeface="Adobe Gothic Std B" pitchFamily="34" charset="-128"/>
                  </a:rPr>
                  <a:t>$$$</a:t>
                </a:r>
                <a:endParaRPr lang="en-US" sz="1588" dirty="0">
                  <a:solidFill>
                    <a:schemeClr val="bg1"/>
                  </a:solidFill>
                  <a:latin typeface="Adobe Gothic Std B" pitchFamily="34" charset="-128"/>
                  <a:ea typeface="Adobe Gothic Std B" pitchFamily="34" charset="-128"/>
                </a:endParaRPr>
              </a:p>
            </p:txBody>
          </p:sp>
        </p:grpSp>
      </p:grpSp>
      <p:grpSp>
        <p:nvGrpSpPr>
          <p:cNvPr id="25" name="Group 24"/>
          <p:cNvGrpSpPr/>
          <p:nvPr/>
        </p:nvGrpSpPr>
        <p:grpSpPr>
          <a:xfrm>
            <a:off x="726330" y="1193542"/>
            <a:ext cx="11219236" cy="1765097"/>
            <a:chOff x="593335" y="1193542"/>
            <a:chExt cx="9672540" cy="1765097"/>
          </a:xfrm>
        </p:grpSpPr>
        <p:sp>
          <p:nvSpPr>
            <p:cNvPr id="26" name="TextBox 25"/>
            <p:cNvSpPr txBox="1"/>
            <p:nvPr/>
          </p:nvSpPr>
          <p:spPr>
            <a:xfrm>
              <a:off x="1542550" y="1230018"/>
              <a:ext cx="8723325" cy="460110"/>
            </a:xfrm>
            <a:prstGeom prst="rect">
              <a:avLst/>
            </a:prstGeom>
            <a:noFill/>
          </p:spPr>
          <p:txBody>
            <a:bodyPr wrap="square" lIns="89899" tIns="44950" rIns="89899" bIns="44950" rtlCol="0">
              <a:spAutoFit/>
            </a:bodyPr>
            <a:lstStyle/>
            <a:p>
              <a:r>
                <a:rPr lang="en-US" sz="2400" b="1" dirty="0">
                  <a:solidFill>
                    <a:srgbClr val="595959"/>
                  </a:solidFill>
                </a:rPr>
                <a:t>Student A: </a:t>
              </a:r>
              <a:r>
                <a:rPr lang="en-US" sz="2400" b="1" dirty="0" smtClean="0">
                  <a:solidFill>
                    <a:srgbClr val="595959"/>
                  </a:solidFill>
                </a:rPr>
                <a:t>Lower </a:t>
              </a:r>
              <a:r>
                <a:rPr lang="en-US" sz="2400" b="1" dirty="0">
                  <a:solidFill>
                    <a:srgbClr val="595959"/>
                  </a:solidFill>
                </a:rPr>
                <a:t>Expected Family Contribution</a:t>
              </a:r>
            </a:p>
          </p:txBody>
        </p:sp>
        <p:grpSp>
          <p:nvGrpSpPr>
            <p:cNvPr id="27" name="Group 26"/>
            <p:cNvGrpSpPr/>
            <p:nvPr/>
          </p:nvGrpSpPr>
          <p:grpSpPr>
            <a:xfrm>
              <a:off x="593335" y="1193542"/>
              <a:ext cx="8649277" cy="1765097"/>
              <a:chOff x="593335" y="1193542"/>
              <a:chExt cx="8649277" cy="1765097"/>
            </a:xfrm>
          </p:grpSpPr>
          <p:grpSp>
            <p:nvGrpSpPr>
              <p:cNvPr id="28" name="Group 27"/>
              <p:cNvGrpSpPr/>
              <p:nvPr/>
            </p:nvGrpSpPr>
            <p:grpSpPr>
              <a:xfrm>
                <a:off x="593335" y="1193542"/>
                <a:ext cx="8649277" cy="1765097"/>
                <a:chOff x="266783" y="1251393"/>
                <a:chExt cx="9802513" cy="2108040"/>
              </a:xfrm>
            </p:grpSpPr>
            <p:sp>
              <p:nvSpPr>
                <p:cNvPr id="30" name="Flowchart: Alternate Process 29"/>
                <p:cNvSpPr/>
                <p:nvPr/>
              </p:nvSpPr>
              <p:spPr>
                <a:xfrm>
                  <a:off x="5135126" y="1965917"/>
                  <a:ext cx="4217890" cy="335498"/>
                </a:xfrm>
                <a:prstGeom prst="flowChartAlternateProcess">
                  <a:avLst/>
                </a:prstGeom>
                <a:solidFill>
                  <a:srgbClr val="9EBEA4"/>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solidFill>
                      <a:srgbClr val="343D42"/>
                    </a:solidFill>
                  </a:endParaRPr>
                </a:p>
              </p:txBody>
            </p:sp>
            <p:sp>
              <p:nvSpPr>
                <p:cNvPr id="31" name="Flowchart: Alternate Process 30"/>
                <p:cNvSpPr/>
                <p:nvPr/>
              </p:nvSpPr>
              <p:spPr>
                <a:xfrm>
                  <a:off x="3342407" y="1965916"/>
                  <a:ext cx="4715209" cy="335498"/>
                </a:xfrm>
                <a:prstGeom prst="flowChartAlternateProcess">
                  <a:avLst/>
                </a:prstGeom>
                <a:solidFill>
                  <a:srgbClr val="6D9D76"/>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solidFill>
                      <a:srgbClr val="343D42"/>
                    </a:solidFill>
                  </a:endParaRPr>
                </a:p>
              </p:txBody>
            </p:sp>
            <p:sp>
              <p:nvSpPr>
                <p:cNvPr id="32" name="Flowchart: Alternate Process 31"/>
                <p:cNvSpPr/>
                <p:nvPr/>
              </p:nvSpPr>
              <p:spPr>
                <a:xfrm>
                  <a:off x="1382585" y="1971939"/>
                  <a:ext cx="4516032" cy="330843"/>
                </a:xfrm>
                <a:prstGeom prst="flowChartAlternateProcess">
                  <a:avLst/>
                </a:prstGeom>
                <a:solidFill>
                  <a:srgbClr val="343D42"/>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33" name="TextBox 32"/>
                <p:cNvSpPr txBox="1"/>
                <p:nvPr/>
              </p:nvSpPr>
              <p:spPr>
                <a:xfrm>
                  <a:off x="1620252" y="2335796"/>
                  <a:ext cx="2011680" cy="692093"/>
                </a:xfrm>
                <a:prstGeom prst="rect">
                  <a:avLst/>
                </a:prstGeom>
                <a:noFill/>
              </p:spPr>
              <p:txBody>
                <a:bodyPr wrap="square" lIns="89899" tIns="44950" rIns="89899" bIns="44950" rtlCol="0">
                  <a:spAutoFit/>
                </a:bodyPr>
                <a:lstStyle/>
                <a:p>
                  <a:r>
                    <a:rPr lang="en-US" sz="1588" b="1" dirty="0">
                      <a:solidFill>
                        <a:srgbClr val="4EA9B0"/>
                      </a:solidFill>
                    </a:rPr>
                    <a:t>PELL</a:t>
                  </a:r>
                  <a:r>
                    <a:rPr lang="en-US" sz="1588" b="1" dirty="0">
                      <a:solidFill>
                        <a:schemeClr val="accent2"/>
                      </a:solidFill>
                    </a:rPr>
                    <a:t> </a:t>
                  </a:r>
                  <a:r>
                    <a:rPr lang="en-US" sz="1588" b="1" dirty="0">
                      <a:solidFill>
                        <a:srgbClr val="4EA9B0"/>
                      </a:solidFill>
                    </a:rPr>
                    <a:t>GRANT</a:t>
                  </a:r>
                </a:p>
                <a:p>
                  <a:r>
                    <a:rPr lang="en-US" sz="1588" b="1" dirty="0">
                      <a:solidFill>
                        <a:srgbClr val="4EA9B0"/>
                      </a:solidFill>
                    </a:rPr>
                    <a:t>(FEDERAL)</a:t>
                  </a:r>
                </a:p>
              </p:txBody>
            </p:sp>
            <p:sp>
              <p:nvSpPr>
                <p:cNvPr id="34" name="TextBox 33"/>
                <p:cNvSpPr txBox="1"/>
                <p:nvPr/>
              </p:nvSpPr>
              <p:spPr>
                <a:xfrm>
                  <a:off x="5035016" y="2323498"/>
                  <a:ext cx="2011680" cy="983932"/>
                </a:xfrm>
                <a:prstGeom prst="rect">
                  <a:avLst/>
                </a:prstGeom>
                <a:noFill/>
              </p:spPr>
              <p:txBody>
                <a:bodyPr wrap="square" lIns="89899" tIns="44950" rIns="89899" bIns="44950" rtlCol="0">
                  <a:spAutoFit/>
                </a:bodyPr>
                <a:lstStyle/>
                <a:p>
                  <a:r>
                    <a:rPr lang="en-US" sz="1588" b="1" dirty="0">
                      <a:solidFill>
                        <a:srgbClr val="4EA9B0"/>
                      </a:solidFill>
                    </a:rPr>
                    <a:t>OREGON OPPORTUNITY </a:t>
                  </a:r>
                  <a:br>
                    <a:rPr lang="en-US" sz="1588" b="1" dirty="0">
                      <a:solidFill>
                        <a:srgbClr val="4EA9B0"/>
                      </a:solidFill>
                    </a:rPr>
                  </a:br>
                  <a:r>
                    <a:rPr lang="en-US" sz="1588" b="1" dirty="0">
                      <a:solidFill>
                        <a:srgbClr val="4EA9B0"/>
                      </a:solidFill>
                    </a:rPr>
                    <a:t>GRANT(STATE)</a:t>
                  </a:r>
                </a:p>
              </p:txBody>
            </p:sp>
            <p:sp>
              <p:nvSpPr>
                <p:cNvPr id="35" name="TextBox 34"/>
                <p:cNvSpPr txBox="1"/>
                <p:nvPr/>
              </p:nvSpPr>
              <p:spPr>
                <a:xfrm>
                  <a:off x="8057616" y="2375501"/>
                  <a:ext cx="2011680" cy="983932"/>
                </a:xfrm>
                <a:prstGeom prst="rect">
                  <a:avLst/>
                </a:prstGeom>
                <a:noFill/>
              </p:spPr>
              <p:txBody>
                <a:bodyPr wrap="square" lIns="89899" tIns="44950" rIns="89899" bIns="44950" rtlCol="0">
                  <a:spAutoFit/>
                </a:bodyPr>
                <a:lstStyle/>
                <a:p>
                  <a:r>
                    <a:rPr lang="en-US" sz="1588" b="1" dirty="0">
                      <a:solidFill>
                        <a:srgbClr val="4EA9B0"/>
                      </a:solidFill>
                    </a:rPr>
                    <a:t>OREGON</a:t>
                  </a:r>
                </a:p>
                <a:p>
                  <a:r>
                    <a:rPr lang="en-US" sz="1588" b="1" dirty="0">
                      <a:solidFill>
                        <a:srgbClr val="4EA9B0"/>
                      </a:solidFill>
                    </a:rPr>
                    <a:t>PROMISE (STATE</a:t>
                  </a:r>
                  <a:r>
                    <a:rPr lang="en-US" sz="1588" b="1" dirty="0" smtClean="0">
                      <a:solidFill>
                        <a:srgbClr val="4EA9B0"/>
                      </a:solidFill>
                    </a:rPr>
                    <a:t>)</a:t>
                  </a:r>
                </a:p>
                <a:p>
                  <a:r>
                    <a:rPr lang="en-US" sz="1588" b="1" i="1" dirty="0" smtClean="0">
                      <a:solidFill>
                        <a:srgbClr val="343D42"/>
                      </a:solidFill>
                    </a:rPr>
                    <a:t>$1,000 minimum</a:t>
                  </a:r>
                  <a:endParaRPr lang="en-US" sz="1588" b="1" i="1" dirty="0">
                    <a:solidFill>
                      <a:srgbClr val="343D42"/>
                    </a:solidFill>
                  </a:endParaRPr>
                </a:p>
              </p:txBody>
            </p:sp>
            <p:sp>
              <p:nvSpPr>
                <p:cNvPr id="36" name="TextBox 35"/>
                <p:cNvSpPr txBox="1"/>
                <p:nvPr/>
              </p:nvSpPr>
              <p:spPr>
                <a:xfrm>
                  <a:off x="2854206" y="1971189"/>
                  <a:ext cx="922020" cy="400255"/>
                </a:xfrm>
                <a:prstGeom prst="rect">
                  <a:avLst/>
                </a:prstGeom>
                <a:noFill/>
              </p:spPr>
              <p:txBody>
                <a:bodyPr wrap="square" lIns="89899" tIns="44950" rIns="89899" bIns="44950" rtlCol="0">
                  <a:spAutoFit/>
                </a:bodyPr>
                <a:lstStyle/>
                <a:p>
                  <a:r>
                    <a:rPr lang="en-US" sz="1588" dirty="0">
                      <a:solidFill>
                        <a:schemeClr val="bg1"/>
                      </a:solidFill>
                      <a:latin typeface="Adobe Gothic Std B" pitchFamily="34" charset="-128"/>
                      <a:ea typeface="Adobe Gothic Std B" pitchFamily="34" charset="-128"/>
                    </a:rPr>
                    <a:t>$$$</a:t>
                  </a:r>
                </a:p>
              </p:txBody>
            </p:sp>
            <p:sp>
              <p:nvSpPr>
                <p:cNvPr id="37" name="TextBox 36"/>
                <p:cNvSpPr txBox="1"/>
                <p:nvPr/>
              </p:nvSpPr>
              <p:spPr>
                <a:xfrm>
                  <a:off x="6703796" y="1971189"/>
                  <a:ext cx="922020" cy="400255"/>
                </a:xfrm>
                <a:prstGeom prst="rect">
                  <a:avLst/>
                </a:prstGeom>
                <a:noFill/>
              </p:spPr>
              <p:txBody>
                <a:bodyPr wrap="square" lIns="89899" tIns="44950" rIns="89899" bIns="44950" rtlCol="0">
                  <a:spAutoFit/>
                </a:bodyPr>
                <a:lstStyle/>
                <a:p>
                  <a:r>
                    <a:rPr lang="en-US" sz="1588" dirty="0">
                      <a:solidFill>
                        <a:schemeClr val="bg1"/>
                      </a:solidFill>
                      <a:latin typeface="Adobe Gothic Std B" pitchFamily="34" charset="-128"/>
                      <a:ea typeface="Adobe Gothic Std B" pitchFamily="34" charset="-128"/>
                    </a:rPr>
                    <a:t>$$</a:t>
                  </a:r>
                </a:p>
              </p:txBody>
            </p:sp>
            <p:sp>
              <p:nvSpPr>
                <p:cNvPr id="38" name="TextBox 37"/>
                <p:cNvSpPr txBox="1"/>
                <p:nvPr/>
              </p:nvSpPr>
              <p:spPr>
                <a:xfrm>
                  <a:off x="7917396" y="1973841"/>
                  <a:ext cx="1262900" cy="400255"/>
                </a:xfrm>
                <a:prstGeom prst="rect">
                  <a:avLst/>
                </a:prstGeom>
                <a:noFill/>
              </p:spPr>
              <p:txBody>
                <a:bodyPr wrap="square" lIns="89899" tIns="44950" rIns="89899" bIns="44950" rtlCol="0">
                  <a:spAutoFit/>
                </a:bodyPr>
                <a:lstStyle/>
                <a:p>
                  <a:pPr algn="ctr"/>
                  <a:r>
                    <a:rPr lang="en-US" sz="1588" dirty="0">
                      <a:solidFill>
                        <a:schemeClr val="bg1"/>
                      </a:solidFill>
                      <a:latin typeface="Adobe Gothic Std B" pitchFamily="34" charset="-128"/>
                      <a:ea typeface="Adobe Gothic Std B" pitchFamily="34" charset="-128"/>
                    </a:rPr>
                    <a:t>$</a:t>
                  </a:r>
                </a:p>
              </p:txBody>
            </p:sp>
            <p:pic>
              <p:nvPicPr>
                <p:cNvPr id="39" name="Picture 8" descr="C:\Users\fotu_l\Desktop\Student-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83" y="1251393"/>
                  <a:ext cx="991532" cy="18288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9" name="Straight Connector 28"/>
              <p:cNvCxnSpPr/>
              <p:nvPr/>
            </p:nvCxnSpPr>
            <p:spPr>
              <a:xfrm flipH="1">
                <a:off x="5879804" y="1973346"/>
                <a:ext cx="178618" cy="338045"/>
              </a:xfrm>
              <a:prstGeom prst="line">
                <a:avLst/>
              </a:prstGeom>
              <a:ln w="19050">
                <a:solidFill>
                  <a:srgbClr val="6E9F78"/>
                </a:solidFill>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6031149" y="5857688"/>
            <a:ext cx="4069902" cy="644776"/>
          </a:xfrm>
          <a:prstGeom prst="rect">
            <a:avLst/>
          </a:prstGeom>
          <a:noFill/>
          <a:ln w="38100">
            <a:solidFill>
              <a:schemeClr val="tx1">
                <a:lumMod val="65000"/>
                <a:lumOff val="35000"/>
              </a:schemeClr>
            </a:solidFill>
            <a:prstDash val="dash"/>
          </a:ln>
        </p:spPr>
        <p:txBody>
          <a:bodyPr wrap="square" lIns="89899" tIns="44950" rIns="89899" bIns="44950" rtlCol="0">
            <a:spAutoFit/>
          </a:bodyPr>
          <a:lstStyle/>
          <a:p>
            <a:pPr algn="ctr"/>
            <a:r>
              <a:rPr lang="en-US" dirty="0" smtClean="0">
                <a:solidFill>
                  <a:srgbClr val="595959"/>
                </a:solidFill>
              </a:rPr>
              <a:t>$4,131: </a:t>
            </a:r>
            <a:r>
              <a:rPr lang="en-US" dirty="0">
                <a:solidFill>
                  <a:srgbClr val="595959"/>
                </a:solidFill>
              </a:rPr>
              <a:t>Average cost </a:t>
            </a:r>
            <a:r>
              <a:rPr lang="en-US" dirty="0" smtClean="0">
                <a:solidFill>
                  <a:srgbClr val="595959"/>
                </a:solidFill>
              </a:rPr>
              <a:t>for 3 terms @</a:t>
            </a:r>
          </a:p>
          <a:p>
            <a:pPr algn="ctr"/>
            <a:r>
              <a:rPr lang="en-US" dirty="0" smtClean="0">
                <a:solidFill>
                  <a:srgbClr val="595959"/>
                </a:solidFill>
              </a:rPr>
              <a:t>12 credits (2021-22)</a:t>
            </a:r>
            <a:endParaRPr lang="en-US" dirty="0">
              <a:solidFill>
                <a:srgbClr val="595959"/>
              </a:solidFill>
            </a:endParaRPr>
          </a:p>
        </p:txBody>
      </p:sp>
      <p:cxnSp>
        <p:nvCxnSpPr>
          <p:cNvPr id="41" name="Straight Connector 40"/>
          <p:cNvCxnSpPr/>
          <p:nvPr/>
        </p:nvCxnSpPr>
        <p:spPr>
          <a:xfrm flipH="1">
            <a:off x="7675135" y="2072742"/>
            <a:ext cx="30556" cy="3868709"/>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4638"/>
            <a:ext cx="10972800" cy="1573617"/>
          </a:xfrm>
        </p:spPr>
        <p:txBody>
          <a:bodyPr anchor="ctr">
            <a:normAutofit/>
          </a:bodyPr>
          <a:lstStyle/>
          <a:p>
            <a:pPr algn="ctr"/>
            <a:r>
              <a:rPr lang="en-US" dirty="0" smtClean="0">
                <a:latin typeface="+mj-lt"/>
              </a:rPr>
              <a:t>OREGON PROMISE HELPS YOU PAY FOR</a:t>
            </a:r>
            <a:br>
              <a:rPr lang="en-US" dirty="0" smtClean="0">
                <a:latin typeface="+mj-lt"/>
              </a:rPr>
            </a:br>
            <a:r>
              <a:rPr lang="en-US" sz="4400" b="1" u="sng" dirty="0" smtClean="0">
                <a:latin typeface="+mj-lt"/>
              </a:rPr>
              <a:t>TUITION</a:t>
            </a:r>
            <a:endParaRPr lang="en-US" sz="4400" b="1" u="sng"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21</a:t>
            </a:fld>
            <a:endParaRPr lang="en-US" dirty="0"/>
          </a:p>
        </p:txBody>
      </p:sp>
      <p:sp>
        <p:nvSpPr>
          <p:cNvPr id="9" name="Rectangle 8"/>
          <p:cNvSpPr/>
          <p:nvPr/>
        </p:nvSpPr>
        <p:spPr>
          <a:xfrm>
            <a:off x="0" y="1847881"/>
            <a:ext cx="12246105" cy="5340485"/>
          </a:xfrm>
          <a:prstGeom prst="rect">
            <a:avLst/>
          </a:prstGeom>
          <a:solidFill>
            <a:srgbClr val="6E9E7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10" name="TextBox 9"/>
          <p:cNvSpPr txBox="1"/>
          <p:nvPr/>
        </p:nvSpPr>
        <p:spPr>
          <a:xfrm>
            <a:off x="584381" y="3014383"/>
            <a:ext cx="11023238" cy="511662"/>
          </a:xfrm>
          <a:prstGeom prst="rect">
            <a:avLst/>
          </a:prstGeom>
          <a:noFill/>
        </p:spPr>
        <p:txBody>
          <a:bodyPr wrap="square" lIns="89899" tIns="44950" rIns="89899" bIns="44950" rtlCol="0">
            <a:spAutoFit/>
          </a:bodyPr>
          <a:lstStyle/>
          <a:p>
            <a:r>
              <a:rPr lang="en-US" sz="2735" b="1" dirty="0">
                <a:solidFill>
                  <a:schemeClr val="bg1"/>
                </a:solidFill>
              </a:rPr>
              <a:t>t</a:t>
            </a:r>
            <a:r>
              <a:rPr lang="en-US" sz="2735" b="1" dirty="0" smtClean="0">
                <a:solidFill>
                  <a:schemeClr val="bg1"/>
                </a:solidFill>
              </a:rPr>
              <a:t>here </a:t>
            </a:r>
            <a:r>
              <a:rPr lang="en-US" sz="2735" b="1" dirty="0">
                <a:solidFill>
                  <a:schemeClr val="bg1"/>
                </a:solidFill>
              </a:rPr>
              <a:t>are other costs to go to college, such as…</a:t>
            </a:r>
          </a:p>
        </p:txBody>
      </p:sp>
      <p:pic>
        <p:nvPicPr>
          <p:cNvPr id="11" name="Picture 2" descr="C:\Users\fotu_l\Desktop\stuff-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79" y="3784427"/>
            <a:ext cx="1341960" cy="2200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fotu_l\Desktop\stuff-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90" y="3657191"/>
            <a:ext cx="2340068" cy="23908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29397" y="5940081"/>
            <a:ext cx="3078957" cy="471010"/>
          </a:xfrm>
          <a:prstGeom prst="rect">
            <a:avLst/>
          </a:prstGeom>
          <a:noFill/>
        </p:spPr>
        <p:txBody>
          <a:bodyPr wrap="square" lIns="89899" tIns="44950" rIns="89899" bIns="44950" rtlCol="0">
            <a:spAutoFit/>
          </a:bodyPr>
          <a:lstStyle/>
          <a:p>
            <a:pPr algn="ctr"/>
            <a:r>
              <a:rPr lang="en-US" sz="2471" i="1" dirty="0">
                <a:solidFill>
                  <a:schemeClr val="bg1"/>
                </a:solidFill>
              </a:rPr>
              <a:t>Room and Board</a:t>
            </a:r>
          </a:p>
        </p:txBody>
      </p:sp>
      <p:sp>
        <p:nvSpPr>
          <p:cNvPr id="14" name="TextBox 13"/>
          <p:cNvSpPr txBox="1"/>
          <p:nvPr/>
        </p:nvSpPr>
        <p:spPr>
          <a:xfrm>
            <a:off x="5083051" y="5738476"/>
            <a:ext cx="3330692" cy="471010"/>
          </a:xfrm>
          <a:prstGeom prst="rect">
            <a:avLst/>
          </a:prstGeom>
          <a:noFill/>
        </p:spPr>
        <p:txBody>
          <a:bodyPr wrap="square" lIns="89899" tIns="44950" rIns="89899" bIns="44950" rtlCol="0">
            <a:spAutoFit/>
          </a:bodyPr>
          <a:lstStyle/>
          <a:p>
            <a:pPr algn="ctr"/>
            <a:r>
              <a:rPr lang="en-US" sz="2471" i="1" dirty="0">
                <a:solidFill>
                  <a:schemeClr val="bg1"/>
                </a:solidFill>
              </a:rPr>
              <a:t>Books and Supplies</a:t>
            </a:r>
          </a:p>
        </p:txBody>
      </p:sp>
      <p:sp>
        <p:nvSpPr>
          <p:cNvPr id="15" name="TextBox 14"/>
          <p:cNvSpPr txBox="1"/>
          <p:nvPr/>
        </p:nvSpPr>
        <p:spPr>
          <a:xfrm>
            <a:off x="609600" y="2271798"/>
            <a:ext cx="5367838" cy="756217"/>
          </a:xfrm>
          <a:prstGeom prst="rect">
            <a:avLst/>
          </a:prstGeom>
          <a:noFill/>
        </p:spPr>
        <p:txBody>
          <a:bodyPr wrap="square" lIns="89899" tIns="44950" rIns="89899" bIns="44950" rtlCol="0">
            <a:spAutoFit/>
          </a:bodyPr>
          <a:lstStyle/>
          <a:p>
            <a:r>
              <a:rPr lang="en-US" sz="4324" b="1" dirty="0" smtClean="0">
                <a:solidFill>
                  <a:schemeClr val="bg1"/>
                </a:solidFill>
                <a:latin typeface="Arial Black" panose="020B0A04020102020204" pitchFamily="34" charset="0"/>
                <a:ea typeface="Adobe Fan Heiti Std B" pitchFamily="34" charset="-128"/>
              </a:rPr>
              <a:t>REMEMBER,</a:t>
            </a:r>
            <a:endParaRPr lang="en-US" sz="4324" b="1" dirty="0">
              <a:solidFill>
                <a:schemeClr val="bg1"/>
              </a:solidFill>
              <a:latin typeface="Arial Black" panose="020B0A04020102020204" pitchFamily="34" charset="0"/>
              <a:ea typeface="Adobe Fan Heiti Std B" pitchFamily="34" charset="-128"/>
            </a:endParaRPr>
          </a:p>
        </p:txBody>
      </p:sp>
      <p:pic>
        <p:nvPicPr>
          <p:cNvPr id="16" name="Picture 5" descr="C:\Users\fotu_l\Desktop\Books-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3017" y="3799077"/>
            <a:ext cx="2071960" cy="19957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306456" y="5846259"/>
            <a:ext cx="2256182" cy="471010"/>
          </a:xfrm>
          <a:prstGeom prst="rect">
            <a:avLst/>
          </a:prstGeom>
          <a:noFill/>
        </p:spPr>
        <p:txBody>
          <a:bodyPr wrap="square" lIns="89899" tIns="44950" rIns="89899" bIns="44950" rtlCol="0">
            <a:spAutoFit/>
          </a:bodyPr>
          <a:lstStyle/>
          <a:p>
            <a:pPr algn="ctr"/>
            <a:r>
              <a:rPr lang="en-US" sz="2471" i="1" dirty="0" smtClean="0">
                <a:solidFill>
                  <a:schemeClr val="bg1"/>
                </a:solidFill>
              </a:rPr>
              <a:t>Fees </a:t>
            </a:r>
            <a:endParaRPr lang="en-US" sz="2471" i="1" dirty="0">
              <a:solidFill>
                <a:schemeClr val="bg1"/>
              </a:solidFill>
            </a:endParaRPr>
          </a:p>
        </p:txBody>
      </p:sp>
      <p:pic>
        <p:nvPicPr>
          <p:cNvPr id="18" name="Picture 2" descr="C:\Users\fotu_l\Desktop\Untitled-1-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942" y="3562340"/>
            <a:ext cx="1675626" cy="223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600"/>
                                        <p:tgtEl>
                                          <p:spTgt spid="14"/>
                                        </p:tgtEl>
                                      </p:cBhvr>
                                    </p:animEffect>
                                  </p:childTnLst>
                                </p:cTn>
                              </p:par>
                            </p:childTnLst>
                          </p:cTn>
                        </p:par>
                        <p:par>
                          <p:cTn id="28" fill="hold">
                            <p:stCondLst>
                              <p:cond delay="16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9BB08-CDC3-4631-98DB-93FA468CA700}"/>
              </a:ext>
            </a:extLst>
          </p:cNvPr>
          <p:cNvSpPr>
            <a:spLocks noGrp="1"/>
          </p:cNvSpPr>
          <p:nvPr>
            <p:ph type="title"/>
          </p:nvPr>
        </p:nvSpPr>
        <p:spPr>
          <a:xfrm>
            <a:off x="7935131" y="2353406"/>
            <a:ext cx="3990093" cy="2168802"/>
          </a:xfrm>
        </p:spPr>
        <p:txBody>
          <a:bodyPr/>
          <a:lstStyle/>
          <a:p>
            <a:pPr algn="ctr"/>
            <a:r>
              <a:rPr lang="en-US" dirty="0" smtClean="0">
                <a:solidFill>
                  <a:schemeClr val="bg1"/>
                </a:solidFill>
              </a:rPr>
              <a:t>SPECIAL SITUATIONS</a:t>
            </a:r>
            <a:endParaRPr lang="en-US" dirty="0">
              <a:solidFill>
                <a:schemeClr val="bg1"/>
              </a:solidFill>
            </a:endParaRPr>
          </a:p>
        </p:txBody>
      </p:sp>
      <p:sp>
        <p:nvSpPr>
          <p:cNvPr id="2" name="Text Placeholder 1">
            <a:extLst>
              <a:ext uri="{FF2B5EF4-FFF2-40B4-BE49-F238E27FC236}">
                <a16:creationId xmlns:a16="http://schemas.microsoft.com/office/drawing/2014/main" id="{45577B28-6814-42EB-8307-608B38C39454}"/>
              </a:ext>
            </a:extLst>
          </p:cNvPr>
          <p:cNvSpPr>
            <a:spLocks noGrp="1"/>
          </p:cNvSpPr>
          <p:nvPr>
            <p:ph type="body" sz="quarter" idx="19"/>
          </p:nvPr>
        </p:nvSpPr>
        <p:spPr>
          <a:xfrm>
            <a:off x="5852144" y="6353035"/>
            <a:ext cx="1427111" cy="252663"/>
          </a:xfrm>
        </p:spPr>
        <p:txBody>
          <a:bodyPr/>
          <a:lstStyle/>
          <a:p>
            <a:endParaRPr lang="en-US">
              <a:solidFill>
                <a:schemeClr val="bg1"/>
              </a:solidFill>
            </a:endParaRPr>
          </a:p>
        </p:txBody>
      </p:sp>
      <p:pic>
        <p:nvPicPr>
          <p:cNvPr id="10" name="Picture 9">
            <a:extLst>
              <a:ext uri="{FF2B5EF4-FFF2-40B4-BE49-F238E27FC236}">
                <a16:creationId xmlns:a16="http://schemas.microsoft.com/office/drawing/2014/main" id="{ABFA829E-CD66-4E54-A914-D0AF00A3051D}"/>
              </a:ext>
            </a:extLst>
          </p:cNvPr>
          <p:cNvPicPr>
            <a:picLocks noChangeAspect="1"/>
          </p:cNvPicPr>
          <p:nvPr/>
        </p:nvPicPr>
        <p:blipFill>
          <a:blip r:embed="rId3"/>
          <a:stretch>
            <a:fillRect/>
          </a:stretch>
        </p:blipFill>
        <p:spPr>
          <a:xfrm>
            <a:off x="-116338" y="-109078"/>
            <a:ext cx="7814961" cy="7093771"/>
          </a:xfrm>
          <a:prstGeom prst="rect">
            <a:avLst/>
          </a:prstGeom>
        </p:spPr>
      </p:pic>
    </p:spTree>
    <p:extLst>
      <p:ext uri="{BB962C8B-B14F-4D97-AF65-F5344CB8AC3E}">
        <p14:creationId xmlns:p14="http://schemas.microsoft.com/office/powerpoint/2010/main" val="2500071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dirty="0" smtClean="0">
                <a:latin typeface="+mj-lt"/>
              </a:rPr>
              <a:t>WHAT IF I’M NOT MAKING SATISFACTORY ACADEMIC PROGRESS? (SAP)</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23</a:t>
            </a:fld>
            <a:endParaRPr lang="en-US" dirty="0"/>
          </a:p>
        </p:txBody>
      </p:sp>
      <p:sp>
        <p:nvSpPr>
          <p:cNvPr id="7" name="Content Placeholder 6"/>
          <p:cNvSpPr>
            <a:spLocks noGrp="1"/>
          </p:cNvSpPr>
          <p:nvPr>
            <p:ph sz="quarter" idx="11"/>
          </p:nvPr>
        </p:nvSpPr>
        <p:spPr>
          <a:xfrm>
            <a:off x="609600" y="1343026"/>
            <a:ext cx="8670587" cy="4882676"/>
          </a:xfrm>
        </p:spPr>
        <p:txBody>
          <a:bodyPr vert="horz" lIns="91440" tIns="45720" rIns="91440" bIns="45720" rtlCol="0">
            <a:normAutofit/>
          </a:bodyPr>
          <a:lstStyle/>
          <a:p>
            <a:pPr marL="491490"/>
            <a:r>
              <a:rPr lang="en-US" dirty="0" smtClean="0">
                <a:latin typeface="+mn-lt"/>
              </a:rPr>
              <a:t>Oregon Promise will </a:t>
            </a:r>
            <a:r>
              <a:rPr lang="en-US" u="sng" dirty="0" smtClean="0">
                <a:latin typeface="+mn-lt"/>
              </a:rPr>
              <a:t>not</a:t>
            </a:r>
            <a:r>
              <a:rPr lang="en-US" dirty="0" smtClean="0">
                <a:latin typeface="+mn-lt"/>
              </a:rPr>
              <a:t> pay for credits if you are failing to meet SAP.</a:t>
            </a:r>
          </a:p>
          <a:p>
            <a:pPr marL="491490"/>
            <a:r>
              <a:rPr lang="en-US" dirty="0" smtClean="0">
                <a:latin typeface="+mn-lt"/>
              </a:rPr>
              <a:t>To maintain your Oregon Promise renewal eligibility for next year, you must still take at least </a:t>
            </a:r>
            <a:r>
              <a:rPr lang="en-US" dirty="0" smtClean="0">
                <a:solidFill>
                  <a:srgbClr val="6E9E75"/>
                </a:solidFill>
                <a:latin typeface="+mn-lt"/>
              </a:rPr>
              <a:t>6 credits each term.</a:t>
            </a:r>
          </a:p>
          <a:p>
            <a:pPr marL="491490"/>
            <a:r>
              <a:rPr lang="en-US" dirty="0" smtClean="0">
                <a:latin typeface="+mn-lt"/>
              </a:rPr>
              <a:t>Work with your college Financial Aid Office on a </a:t>
            </a:r>
            <a:r>
              <a:rPr lang="en-US" dirty="0" smtClean="0">
                <a:solidFill>
                  <a:srgbClr val="6E9E75"/>
                </a:solidFill>
                <a:latin typeface="+mn-lt"/>
              </a:rPr>
              <a:t>SAP appeal</a:t>
            </a:r>
            <a:r>
              <a:rPr lang="en-US" dirty="0" smtClean="0">
                <a:latin typeface="+mn-lt"/>
              </a:rPr>
              <a:t>, or any other requirements to get back on track.</a:t>
            </a:r>
          </a:p>
          <a:p>
            <a:pPr marL="491490"/>
            <a:endParaRPr lang="en-US" dirty="0" smtClean="0">
              <a:latin typeface="+mn-lt"/>
            </a:endParaRPr>
          </a:p>
          <a:p>
            <a:pPr marL="34290" indent="0">
              <a:buNone/>
            </a:pPr>
            <a:endParaRPr lang="en-US" dirty="0">
              <a:latin typeface="+mn-lt"/>
            </a:endParaRPr>
          </a:p>
        </p:txBody>
      </p:sp>
      <p:sp>
        <p:nvSpPr>
          <p:cNvPr id="11" name="Oval 10"/>
          <p:cNvSpPr/>
          <p:nvPr/>
        </p:nvSpPr>
        <p:spPr>
          <a:xfrm>
            <a:off x="10023442" y="2041184"/>
            <a:ext cx="1558958" cy="1556431"/>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12" name="Isosceles Triangle 11"/>
          <p:cNvSpPr/>
          <p:nvPr/>
        </p:nvSpPr>
        <p:spPr>
          <a:xfrm>
            <a:off x="10249213" y="2247736"/>
            <a:ext cx="1107415" cy="981328"/>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559906" y="2205211"/>
            <a:ext cx="486030" cy="1200329"/>
          </a:xfrm>
          <a:prstGeom prst="rect">
            <a:avLst/>
          </a:prstGeom>
        </p:spPr>
        <p:txBody>
          <a:bodyPr wrap="none">
            <a:spAutoFit/>
          </a:bodyPr>
          <a:lstStyle/>
          <a:p>
            <a:r>
              <a:rPr lang="en-US" sz="7200" dirty="0" smtClean="0">
                <a:solidFill>
                  <a:schemeClr val="bg1"/>
                </a:solidFill>
              </a:rPr>
              <a:t>!</a:t>
            </a:r>
            <a:endParaRPr lang="en-US" sz="7200" dirty="0">
              <a:solidFill>
                <a:schemeClr val="bg1"/>
              </a:solidFill>
            </a:endParaRPr>
          </a:p>
        </p:txBody>
      </p:sp>
    </p:spTree>
    <p:extLst>
      <p:ext uri="{BB962C8B-B14F-4D97-AF65-F5344CB8AC3E}">
        <p14:creationId xmlns:p14="http://schemas.microsoft.com/office/powerpoint/2010/main" val="1039539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dirty="0" smtClean="0">
                <a:latin typeface="+mj-lt"/>
              </a:rPr>
              <a:t>WHAT SHOULD I KNOW IF I’M DUAL ENROLLED?</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24</a:t>
            </a:fld>
            <a:endParaRPr lang="en-US" dirty="0"/>
          </a:p>
        </p:txBody>
      </p:sp>
      <p:sp>
        <p:nvSpPr>
          <p:cNvPr id="7" name="Content Placeholder 6"/>
          <p:cNvSpPr>
            <a:spLocks noGrp="1"/>
          </p:cNvSpPr>
          <p:nvPr>
            <p:ph sz="quarter" idx="11"/>
          </p:nvPr>
        </p:nvSpPr>
        <p:spPr>
          <a:xfrm>
            <a:off x="609601" y="1343025"/>
            <a:ext cx="8266866" cy="5514975"/>
          </a:xfrm>
        </p:spPr>
        <p:txBody>
          <a:bodyPr vert="horz" lIns="91440" tIns="45720" rIns="91440" bIns="45720" rtlCol="0">
            <a:normAutofit/>
          </a:bodyPr>
          <a:lstStyle/>
          <a:p>
            <a:pPr marL="491490"/>
            <a:r>
              <a:rPr lang="en-US" dirty="0" smtClean="0">
                <a:latin typeface="+mn-lt"/>
              </a:rPr>
              <a:t>Be sure to complete your school’s dual enrollment process and list your community college as your </a:t>
            </a:r>
            <a:r>
              <a:rPr lang="en-US" dirty="0" smtClean="0">
                <a:solidFill>
                  <a:srgbClr val="6E9E75"/>
                </a:solidFill>
                <a:latin typeface="+mn-lt"/>
              </a:rPr>
              <a:t>home college</a:t>
            </a:r>
            <a:r>
              <a:rPr lang="en-US" dirty="0" smtClean="0">
                <a:latin typeface="+mn-lt"/>
              </a:rPr>
              <a:t>.</a:t>
            </a:r>
          </a:p>
          <a:p>
            <a:pPr marL="491490"/>
            <a:r>
              <a:rPr lang="en-US" dirty="0" smtClean="0">
                <a:latin typeface="+mn-lt"/>
              </a:rPr>
              <a:t>Oregon Promise only pays for credits you take at the community college.</a:t>
            </a:r>
            <a:endParaRPr lang="en-US" dirty="0" smtClean="0">
              <a:solidFill>
                <a:srgbClr val="6E9E75"/>
              </a:solidFill>
              <a:latin typeface="+mn-lt"/>
            </a:endParaRPr>
          </a:p>
          <a:p>
            <a:pPr marL="491490"/>
            <a:r>
              <a:rPr lang="en-US" dirty="0" smtClean="0">
                <a:latin typeface="+mn-lt"/>
              </a:rPr>
              <a:t>However, credits taken at </a:t>
            </a:r>
            <a:r>
              <a:rPr lang="en-US" i="1" dirty="0" smtClean="0">
                <a:latin typeface="+mn-lt"/>
              </a:rPr>
              <a:t>both</a:t>
            </a:r>
            <a:r>
              <a:rPr lang="en-US" dirty="0" smtClean="0">
                <a:latin typeface="+mn-lt"/>
              </a:rPr>
              <a:t> colleges count toward the 90 credit limit for Oregon Promise.</a:t>
            </a:r>
          </a:p>
          <a:p>
            <a:pPr marL="491490"/>
            <a:endParaRPr lang="en-US" dirty="0" smtClean="0">
              <a:latin typeface="+mn-lt"/>
            </a:endParaRPr>
          </a:p>
          <a:p>
            <a:pPr marL="34290" indent="0">
              <a:buNone/>
            </a:pPr>
            <a:endParaRPr lang="en-US" dirty="0">
              <a:latin typeface="+mn-lt"/>
            </a:endParaRPr>
          </a:p>
        </p:txBody>
      </p:sp>
      <p:sp>
        <p:nvSpPr>
          <p:cNvPr id="8" name="Oval 7"/>
          <p:cNvSpPr/>
          <p:nvPr/>
        </p:nvSpPr>
        <p:spPr>
          <a:xfrm>
            <a:off x="10067705" y="1840812"/>
            <a:ext cx="1558958" cy="1556431"/>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9" name="Oval 8"/>
          <p:cNvSpPr/>
          <p:nvPr/>
        </p:nvSpPr>
        <p:spPr>
          <a:xfrm>
            <a:off x="8727415" y="4025130"/>
            <a:ext cx="1558958" cy="1556431"/>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pic>
        <p:nvPicPr>
          <p:cNvPr id="10"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757" y="1946143"/>
            <a:ext cx="1260852" cy="1082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6466" y="4130462"/>
            <a:ext cx="1260852" cy="1082550"/>
          </a:xfrm>
          <a:prstGeom prst="rect">
            <a:avLst/>
          </a:prstGeom>
          <a:noFill/>
          <a:extLst>
            <a:ext uri="{909E8E84-426E-40DD-AFC4-6F175D3DCCD1}">
              <a14:hiddenFill xmlns:a14="http://schemas.microsoft.com/office/drawing/2010/main">
                <a:solidFill>
                  <a:srgbClr val="FFFFFF"/>
                </a:solidFill>
              </a14:hiddenFill>
            </a:ext>
          </a:extLst>
        </p:spPr>
      </p:pic>
      <p:sp>
        <p:nvSpPr>
          <p:cNvPr id="15" name="Left Arrow 14"/>
          <p:cNvSpPr/>
          <p:nvPr/>
        </p:nvSpPr>
        <p:spPr>
          <a:xfrm rot="7570565">
            <a:off x="9388048" y="3321587"/>
            <a:ext cx="947857" cy="378789"/>
          </a:xfrm>
          <a:prstGeom prst="leftArrow">
            <a:avLst>
              <a:gd name="adj1" fmla="val 30430"/>
              <a:gd name="adj2" fmla="val 50000"/>
            </a:avLst>
          </a:prstGeom>
          <a:solidFill>
            <a:srgbClr val="6D9D76"/>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16" name="Left Arrow 15"/>
          <p:cNvSpPr/>
          <p:nvPr/>
        </p:nvSpPr>
        <p:spPr>
          <a:xfrm rot="18378985">
            <a:off x="10167227" y="3810264"/>
            <a:ext cx="947857" cy="378789"/>
          </a:xfrm>
          <a:prstGeom prst="leftArrow">
            <a:avLst>
              <a:gd name="adj1" fmla="val 30430"/>
              <a:gd name="adj2" fmla="val 50000"/>
            </a:avLst>
          </a:prstGeom>
          <a:solidFill>
            <a:srgbClr val="6D9D76"/>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Tree>
    <p:extLst>
      <p:ext uri="{BB962C8B-B14F-4D97-AF65-F5344CB8AC3E}">
        <p14:creationId xmlns:p14="http://schemas.microsoft.com/office/powerpoint/2010/main" val="27325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dirty="0" smtClean="0">
                <a:latin typeface="+mj-lt"/>
              </a:rPr>
              <a:t>WHAT IF I TRANSFER TO ANOTHER COMMUNITY COLLEGE?</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25</a:t>
            </a:fld>
            <a:endParaRPr lang="en-US" dirty="0"/>
          </a:p>
        </p:txBody>
      </p:sp>
      <p:sp>
        <p:nvSpPr>
          <p:cNvPr id="7" name="Content Placeholder 6"/>
          <p:cNvSpPr>
            <a:spLocks noGrp="1"/>
          </p:cNvSpPr>
          <p:nvPr>
            <p:ph sz="quarter" idx="11"/>
          </p:nvPr>
        </p:nvSpPr>
        <p:spPr>
          <a:xfrm>
            <a:off x="609601" y="1343025"/>
            <a:ext cx="8266866" cy="5514975"/>
          </a:xfrm>
        </p:spPr>
        <p:txBody>
          <a:bodyPr vert="horz" lIns="91440" tIns="45720" rIns="91440" bIns="45720" rtlCol="0">
            <a:normAutofit/>
          </a:bodyPr>
          <a:lstStyle/>
          <a:p>
            <a:pPr marL="491490"/>
            <a:r>
              <a:rPr lang="en-US" dirty="0" smtClean="0">
                <a:latin typeface="+mn-lt"/>
              </a:rPr>
              <a:t>Be sure to </a:t>
            </a:r>
            <a:r>
              <a:rPr lang="en-US" dirty="0" smtClean="0">
                <a:solidFill>
                  <a:srgbClr val="6E9E75"/>
                </a:solidFill>
                <a:latin typeface="+mn-lt"/>
              </a:rPr>
              <a:t>update your college list </a:t>
            </a:r>
            <a:r>
              <a:rPr lang="en-US" dirty="0" smtClean="0">
                <a:latin typeface="+mn-lt"/>
              </a:rPr>
              <a:t>on your FAFSA or ORSAA immediately to add your new college.</a:t>
            </a:r>
          </a:p>
          <a:p>
            <a:pPr marL="491490"/>
            <a:r>
              <a:rPr lang="en-US" dirty="0" smtClean="0">
                <a:latin typeface="+mn-lt"/>
              </a:rPr>
              <a:t>Follow up with your new Financial Aid Office at the college, to make sure that you have completed all requirements.</a:t>
            </a:r>
          </a:p>
          <a:p>
            <a:pPr marL="34290" indent="0">
              <a:buNone/>
            </a:pPr>
            <a:endParaRPr lang="en-US" dirty="0">
              <a:latin typeface="+mn-lt"/>
            </a:endParaRPr>
          </a:p>
        </p:txBody>
      </p:sp>
      <p:sp>
        <p:nvSpPr>
          <p:cNvPr id="8" name="Oval 7"/>
          <p:cNvSpPr/>
          <p:nvPr/>
        </p:nvSpPr>
        <p:spPr>
          <a:xfrm>
            <a:off x="10067705" y="1840812"/>
            <a:ext cx="1558958" cy="1556431"/>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
        <p:nvSpPr>
          <p:cNvPr id="9" name="Oval 8"/>
          <p:cNvSpPr/>
          <p:nvPr/>
        </p:nvSpPr>
        <p:spPr>
          <a:xfrm>
            <a:off x="8727415" y="4025130"/>
            <a:ext cx="1558958" cy="1556431"/>
          </a:xfrm>
          <a:prstGeom prst="ellipse">
            <a:avLst/>
          </a:prstGeom>
          <a:solidFill>
            <a:srgbClr val="6E9E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pic>
        <p:nvPicPr>
          <p:cNvPr id="10"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757" y="1946143"/>
            <a:ext cx="1260852" cy="1082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fotu_l\Desktop\School-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6466" y="4130462"/>
            <a:ext cx="1260852" cy="1082550"/>
          </a:xfrm>
          <a:prstGeom prst="rect">
            <a:avLst/>
          </a:prstGeom>
          <a:noFill/>
          <a:extLst>
            <a:ext uri="{909E8E84-426E-40DD-AFC4-6F175D3DCCD1}">
              <a14:hiddenFill xmlns:a14="http://schemas.microsoft.com/office/drawing/2010/main">
                <a:solidFill>
                  <a:srgbClr val="FFFFFF"/>
                </a:solidFill>
              </a14:hiddenFill>
            </a:ext>
          </a:extLst>
        </p:spPr>
      </p:pic>
      <p:sp>
        <p:nvSpPr>
          <p:cNvPr id="15" name="Left Arrow 14"/>
          <p:cNvSpPr/>
          <p:nvPr/>
        </p:nvSpPr>
        <p:spPr>
          <a:xfrm rot="7570565">
            <a:off x="10004708" y="3546394"/>
            <a:ext cx="640926" cy="386135"/>
          </a:xfrm>
          <a:prstGeom prst="leftArrow">
            <a:avLst>
              <a:gd name="adj1" fmla="val 30430"/>
              <a:gd name="adj2" fmla="val 50000"/>
            </a:avLst>
          </a:prstGeom>
          <a:solidFill>
            <a:srgbClr val="6D9D76"/>
          </a:solidFill>
          <a:ln>
            <a:noFill/>
          </a:ln>
        </p:spPr>
        <p:style>
          <a:lnRef idx="2">
            <a:schemeClr val="accent1">
              <a:shade val="50000"/>
            </a:schemeClr>
          </a:lnRef>
          <a:fillRef idx="1">
            <a:schemeClr val="accent1"/>
          </a:fillRef>
          <a:effectRef idx="0">
            <a:schemeClr val="accent1"/>
          </a:effectRef>
          <a:fontRef idx="minor">
            <a:schemeClr val="lt1"/>
          </a:fontRef>
        </p:style>
        <p:txBody>
          <a:bodyPr lIns="89899" tIns="44950" rIns="89899" bIns="44950" rtlCol="0" anchor="ctr"/>
          <a:lstStyle/>
          <a:p>
            <a:pPr algn="ctr"/>
            <a:endParaRPr lang="en-US" sz="1588" dirty="0"/>
          </a:p>
        </p:txBody>
      </p:sp>
    </p:spTree>
    <p:extLst>
      <p:ext uri="{BB962C8B-B14F-4D97-AF65-F5344CB8AC3E}">
        <p14:creationId xmlns:p14="http://schemas.microsoft.com/office/powerpoint/2010/main" val="17532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F739-5035-429A-A97E-CAB3D7F6601E}"/>
              </a:ext>
            </a:extLst>
          </p:cNvPr>
          <p:cNvSpPr>
            <a:spLocks noGrp="1"/>
          </p:cNvSpPr>
          <p:nvPr>
            <p:ph type="title"/>
          </p:nvPr>
        </p:nvSpPr>
        <p:spPr>
          <a:xfrm>
            <a:off x="428532" y="364422"/>
            <a:ext cx="11763468" cy="537716"/>
          </a:xfrm>
        </p:spPr>
        <p:txBody>
          <a:bodyPr/>
          <a:lstStyle/>
          <a:p>
            <a:pPr algn="l"/>
            <a:r>
              <a:rPr lang="en-US" sz="3600" dirty="0" smtClean="0">
                <a:latin typeface="+mj-lt"/>
                <a:cs typeface="+mj-cs"/>
              </a:rPr>
              <a:t>REMEMBER THESE FOUR THINGS</a:t>
            </a:r>
            <a:endParaRPr lang="en-US" sz="3600" dirty="0">
              <a:latin typeface="+mj-lt"/>
              <a:cs typeface="+mj-cs"/>
            </a:endParaRPr>
          </a:p>
        </p:txBody>
      </p:sp>
      <p:sp>
        <p:nvSpPr>
          <p:cNvPr id="5" name="Text Placeholder 4">
            <a:extLst>
              <a:ext uri="{FF2B5EF4-FFF2-40B4-BE49-F238E27FC236}">
                <a16:creationId xmlns:a16="http://schemas.microsoft.com/office/drawing/2014/main" id="{9A4B1670-72EB-44FF-9A56-A2FDED4F1E77}"/>
              </a:ext>
            </a:extLst>
          </p:cNvPr>
          <p:cNvSpPr>
            <a:spLocks noGrp="1"/>
          </p:cNvSpPr>
          <p:nvPr>
            <p:ph type="body" sz="quarter" idx="12"/>
          </p:nvPr>
        </p:nvSpPr>
        <p:spPr>
          <a:xfrm>
            <a:off x="3292759" y="3553399"/>
            <a:ext cx="2598516" cy="1343945"/>
          </a:xfrm>
        </p:spPr>
        <p:txBody>
          <a:bodyPr/>
          <a:lstStyle/>
          <a:p>
            <a:pPr>
              <a:lnSpc>
                <a:spcPct val="100000"/>
              </a:lnSpc>
            </a:pPr>
            <a:r>
              <a:rPr lang="en-US" dirty="0" smtClean="0">
                <a:solidFill>
                  <a:schemeClr val="tx1">
                    <a:lumMod val="65000"/>
                    <a:lumOff val="35000"/>
                  </a:schemeClr>
                </a:solidFill>
                <a:latin typeface="+mn-lt"/>
              </a:rPr>
              <a:t>Check your OSAC Student Portal account often and keep your email up-to-date. Also check your college account frequently for updates/messages</a:t>
            </a:r>
            <a:endParaRPr lang="en-US" dirty="0">
              <a:solidFill>
                <a:schemeClr val="tx1">
                  <a:lumMod val="65000"/>
                  <a:lumOff val="35000"/>
                </a:schemeClr>
              </a:solidFill>
              <a:latin typeface="+mn-lt"/>
            </a:endParaRPr>
          </a:p>
        </p:txBody>
      </p:sp>
      <p:sp>
        <p:nvSpPr>
          <p:cNvPr id="6" name="Text Placeholder 5">
            <a:extLst>
              <a:ext uri="{FF2B5EF4-FFF2-40B4-BE49-F238E27FC236}">
                <a16:creationId xmlns:a16="http://schemas.microsoft.com/office/drawing/2014/main" id="{FC3700FA-81B7-4F67-BC0B-AE1DED7B8604}"/>
              </a:ext>
            </a:extLst>
          </p:cNvPr>
          <p:cNvSpPr>
            <a:spLocks noGrp="1"/>
          </p:cNvSpPr>
          <p:nvPr>
            <p:ph type="body" sz="quarter" idx="13"/>
          </p:nvPr>
        </p:nvSpPr>
        <p:spPr>
          <a:xfrm>
            <a:off x="6156986" y="3559599"/>
            <a:ext cx="2691946" cy="1517368"/>
          </a:xfrm>
        </p:spPr>
        <p:txBody>
          <a:bodyPr/>
          <a:lstStyle/>
          <a:p>
            <a:pPr>
              <a:lnSpc>
                <a:spcPct val="100000"/>
              </a:lnSpc>
            </a:pPr>
            <a:r>
              <a:rPr lang="en-US" dirty="0" smtClean="0">
                <a:solidFill>
                  <a:schemeClr val="tx1">
                    <a:lumMod val="65000"/>
                    <a:lumOff val="35000"/>
                  </a:schemeClr>
                </a:solidFill>
                <a:latin typeface="+mn-lt"/>
              </a:rPr>
              <a:t>Continuous enrollment is required for renewal of the grant. You must attend at least halftime (6+ credits) fall, winter, spring terms</a:t>
            </a:r>
            <a:endParaRPr lang="en-US" dirty="0">
              <a:solidFill>
                <a:schemeClr val="tx1">
                  <a:lumMod val="65000"/>
                  <a:lumOff val="35000"/>
                </a:schemeClr>
              </a:solidFill>
              <a:latin typeface="+mn-lt"/>
            </a:endParaRPr>
          </a:p>
        </p:txBody>
      </p:sp>
      <p:sp>
        <p:nvSpPr>
          <p:cNvPr id="7" name="Text Placeholder 6">
            <a:extLst>
              <a:ext uri="{FF2B5EF4-FFF2-40B4-BE49-F238E27FC236}">
                <a16:creationId xmlns:a16="http://schemas.microsoft.com/office/drawing/2014/main" id="{63D4BD11-12DA-4484-A0A0-8167AD52A847}"/>
              </a:ext>
            </a:extLst>
          </p:cNvPr>
          <p:cNvSpPr>
            <a:spLocks noGrp="1"/>
          </p:cNvSpPr>
          <p:nvPr>
            <p:ph type="body" sz="quarter" idx="14"/>
          </p:nvPr>
        </p:nvSpPr>
        <p:spPr>
          <a:xfrm>
            <a:off x="9078709" y="3537742"/>
            <a:ext cx="2598516" cy="987192"/>
          </a:xfrm>
        </p:spPr>
        <p:txBody>
          <a:bodyPr/>
          <a:lstStyle/>
          <a:p>
            <a:pPr>
              <a:lnSpc>
                <a:spcPct val="100000"/>
              </a:lnSpc>
            </a:pPr>
            <a:r>
              <a:rPr lang="en-US" dirty="0" smtClean="0">
                <a:solidFill>
                  <a:schemeClr val="tx1">
                    <a:lumMod val="65000"/>
                    <a:lumOff val="35000"/>
                  </a:schemeClr>
                </a:solidFill>
                <a:latin typeface="+mn-lt"/>
              </a:rPr>
              <a:t>Students must meet Satisfactory Academic Progress to receive Oregon Promise</a:t>
            </a:r>
            <a:endParaRPr lang="en-US" dirty="0">
              <a:solidFill>
                <a:schemeClr val="tx1">
                  <a:lumMod val="65000"/>
                  <a:lumOff val="35000"/>
                </a:schemeClr>
              </a:solidFill>
              <a:latin typeface="+mn-lt"/>
            </a:endParaRPr>
          </a:p>
        </p:txBody>
      </p:sp>
      <p:sp>
        <p:nvSpPr>
          <p:cNvPr id="12" name="Slide Number Placeholder 11">
            <a:extLst>
              <a:ext uri="{FF2B5EF4-FFF2-40B4-BE49-F238E27FC236}">
                <a16:creationId xmlns:a16="http://schemas.microsoft.com/office/drawing/2014/main" id="{0BCA14F2-8C15-49C5-9119-A101295BC04E}"/>
              </a:ext>
            </a:extLst>
          </p:cNvPr>
          <p:cNvSpPr>
            <a:spLocks noGrp="1"/>
          </p:cNvSpPr>
          <p:nvPr>
            <p:ph type="sldNum" sz="quarter" idx="10"/>
          </p:nvPr>
        </p:nvSpPr>
        <p:spPr/>
        <p:txBody>
          <a:bodyPr/>
          <a:lstStyle/>
          <a:p>
            <a:fld id="{A5713E8B-451C-8C40-B537-409390B060A7}" type="slidenum">
              <a:rPr lang="en-US" smtClean="0"/>
              <a:pPr/>
              <a:t>26</a:t>
            </a:fld>
            <a:endParaRPr lang="en-US" dirty="0"/>
          </a:p>
        </p:txBody>
      </p:sp>
      <p:sp>
        <p:nvSpPr>
          <p:cNvPr id="13" name="TextBox 12">
            <a:extLst>
              <a:ext uri="{FF2B5EF4-FFF2-40B4-BE49-F238E27FC236}">
                <a16:creationId xmlns:a16="http://schemas.microsoft.com/office/drawing/2014/main" id="{C0A7792B-BE85-4159-8D68-15A092BF76CC}"/>
              </a:ext>
            </a:extLst>
          </p:cNvPr>
          <p:cNvSpPr txBox="1"/>
          <p:nvPr/>
        </p:nvSpPr>
        <p:spPr>
          <a:xfrm>
            <a:off x="744278" y="2171819"/>
            <a:ext cx="1967023" cy="923330"/>
          </a:xfrm>
          <a:prstGeom prst="rect">
            <a:avLst/>
          </a:prstGeom>
          <a:noFill/>
        </p:spPr>
        <p:txBody>
          <a:bodyPr wrap="square" rtlCol="0">
            <a:spAutoFit/>
          </a:bodyPr>
          <a:lstStyle/>
          <a:p>
            <a:pPr algn="ctr"/>
            <a:r>
              <a:rPr lang="en-US" dirty="0" smtClean="0">
                <a:solidFill>
                  <a:schemeClr val="bg1"/>
                </a:solidFill>
              </a:rPr>
              <a:t>Submit the FAFSA/ORSAA by JUNE 1 each year</a:t>
            </a:r>
            <a:endParaRPr lang="en-US" dirty="0">
              <a:solidFill>
                <a:schemeClr val="bg1"/>
              </a:solidFill>
            </a:endParaRPr>
          </a:p>
        </p:txBody>
      </p:sp>
      <p:sp>
        <p:nvSpPr>
          <p:cNvPr id="14" name="TextBox 13">
            <a:extLst>
              <a:ext uri="{FF2B5EF4-FFF2-40B4-BE49-F238E27FC236}">
                <a16:creationId xmlns:a16="http://schemas.microsoft.com/office/drawing/2014/main" id="{B455F7D6-D945-4829-A251-0A99332746C5}"/>
              </a:ext>
            </a:extLst>
          </p:cNvPr>
          <p:cNvSpPr txBox="1"/>
          <p:nvPr/>
        </p:nvSpPr>
        <p:spPr>
          <a:xfrm>
            <a:off x="3363242" y="2165438"/>
            <a:ext cx="2457550" cy="923330"/>
          </a:xfrm>
          <a:prstGeom prst="rect">
            <a:avLst/>
          </a:prstGeom>
          <a:noFill/>
        </p:spPr>
        <p:txBody>
          <a:bodyPr wrap="square" rtlCol="0">
            <a:spAutoFit/>
          </a:bodyPr>
          <a:lstStyle/>
          <a:p>
            <a:pPr algn="ctr"/>
            <a:r>
              <a:rPr lang="en-US" dirty="0" smtClean="0">
                <a:solidFill>
                  <a:schemeClr val="bg1"/>
                </a:solidFill>
              </a:rPr>
              <a:t>Read all emails from OSAC and your college</a:t>
            </a:r>
            <a:endParaRPr lang="en-US" dirty="0">
              <a:solidFill>
                <a:schemeClr val="bg1"/>
              </a:solidFill>
            </a:endParaRPr>
          </a:p>
        </p:txBody>
      </p:sp>
      <p:sp>
        <p:nvSpPr>
          <p:cNvPr id="15" name="TextBox 14">
            <a:extLst>
              <a:ext uri="{FF2B5EF4-FFF2-40B4-BE49-F238E27FC236}">
                <a16:creationId xmlns:a16="http://schemas.microsoft.com/office/drawing/2014/main" id="{4A4D2DED-0C7B-42D4-9863-B067F207B31F}"/>
              </a:ext>
            </a:extLst>
          </p:cNvPr>
          <p:cNvSpPr txBox="1"/>
          <p:nvPr/>
        </p:nvSpPr>
        <p:spPr>
          <a:xfrm>
            <a:off x="6385949" y="2303937"/>
            <a:ext cx="2234019" cy="646331"/>
          </a:xfrm>
          <a:prstGeom prst="rect">
            <a:avLst/>
          </a:prstGeom>
          <a:noFill/>
        </p:spPr>
        <p:txBody>
          <a:bodyPr wrap="square" rtlCol="0">
            <a:spAutoFit/>
          </a:bodyPr>
          <a:lstStyle/>
          <a:p>
            <a:pPr algn="ctr"/>
            <a:r>
              <a:rPr lang="en-US" dirty="0" smtClean="0">
                <a:solidFill>
                  <a:schemeClr val="bg1"/>
                </a:solidFill>
              </a:rPr>
              <a:t>Stay in school: fall, winter, spring</a:t>
            </a:r>
            <a:endParaRPr lang="en-US" dirty="0">
              <a:solidFill>
                <a:schemeClr val="bg1"/>
              </a:solidFill>
            </a:endParaRPr>
          </a:p>
        </p:txBody>
      </p:sp>
      <p:sp>
        <p:nvSpPr>
          <p:cNvPr id="16" name="TextBox 15">
            <a:extLst>
              <a:ext uri="{FF2B5EF4-FFF2-40B4-BE49-F238E27FC236}">
                <a16:creationId xmlns:a16="http://schemas.microsoft.com/office/drawing/2014/main" id="{D2E419CA-A4ED-4341-AC22-6366643FDCC5}"/>
              </a:ext>
            </a:extLst>
          </p:cNvPr>
          <p:cNvSpPr txBox="1"/>
          <p:nvPr/>
        </p:nvSpPr>
        <p:spPr>
          <a:xfrm>
            <a:off x="9260957" y="2310318"/>
            <a:ext cx="2234019" cy="646331"/>
          </a:xfrm>
          <a:prstGeom prst="rect">
            <a:avLst/>
          </a:prstGeom>
          <a:noFill/>
        </p:spPr>
        <p:txBody>
          <a:bodyPr wrap="square" rtlCol="0">
            <a:spAutoFit/>
          </a:bodyPr>
          <a:lstStyle/>
          <a:p>
            <a:pPr algn="ctr"/>
            <a:r>
              <a:rPr lang="en-US" dirty="0" smtClean="0">
                <a:solidFill>
                  <a:schemeClr val="bg1"/>
                </a:solidFill>
              </a:rPr>
              <a:t>Keep your grades up</a:t>
            </a:r>
            <a:endParaRPr lang="en-US" dirty="0">
              <a:solidFill>
                <a:schemeClr val="bg1"/>
              </a:solidFill>
            </a:endParaRPr>
          </a:p>
        </p:txBody>
      </p:sp>
      <p:sp>
        <p:nvSpPr>
          <p:cNvPr id="17" name="Text Placeholder 4">
            <a:extLst>
              <a:ext uri="{FF2B5EF4-FFF2-40B4-BE49-F238E27FC236}">
                <a16:creationId xmlns:a16="http://schemas.microsoft.com/office/drawing/2014/main" id="{469DEE7F-4CCB-4877-AE4E-21CE81589B4D}"/>
              </a:ext>
            </a:extLst>
          </p:cNvPr>
          <p:cNvSpPr txBox="1">
            <a:spLocks/>
          </p:cNvSpPr>
          <p:nvPr/>
        </p:nvSpPr>
        <p:spPr>
          <a:xfrm>
            <a:off x="428532" y="3584654"/>
            <a:ext cx="2598516" cy="993574"/>
          </a:xfrm>
          <a:prstGeom prst="rect">
            <a:avLst/>
          </a:prstGeom>
        </p:spPr>
        <p:txBody>
          <a:bodyPr vert="horz" lIns="91440" tIns="45720" rIns="91440" bIns="45720" rtlCol="0">
            <a:noAutofit/>
          </a:bodyPr>
          <a:lstStyle>
            <a:lvl1pPr marL="0" indent="0" algn="ctr" defTabSz="609585" rtl="0" eaLnBrk="1" latinLnBrk="0" hangingPunct="1">
              <a:lnSpc>
                <a:spcPct val="80000"/>
              </a:lnSpc>
              <a:spcBef>
                <a:spcPct val="20000"/>
              </a:spcBef>
              <a:buClr>
                <a:schemeClr val="tx2"/>
              </a:buClr>
              <a:buFontTx/>
              <a:buNone/>
              <a:defRPr sz="1800" b="0" i="0" kern="1200" baseline="0">
                <a:solidFill>
                  <a:schemeClr val="tx2"/>
                </a:solidFill>
                <a:latin typeface="Garamond"/>
                <a:ea typeface="+mn-ea"/>
                <a:cs typeface="Garamond"/>
              </a:defRPr>
            </a:lvl1pPr>
            <a:lvl2pPr marL="990575" indent="-380990" algn="l" defTabSz="609585" rtl="0" eaLnBrk="1" latinLnBrk="0" hangingPunct="1">
              <a:spcBef>
                <a:spcPct val="20000"/>
              </a:spcBef>
              <a:buClr>
                <a:schemeClr val="accent1"/>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dirty="0" smtClean="0">
                <a:solidFill>
                  <a:schemeClr val="tx1">
                    <a:lumMod val="65000"/>
                    <a:lumOff val="35000"/>
                  </a:schemeClr>
                </a:solidFill>
                <a:latin typeface="+mn-lt"/>
              </a:rPr>
              <a:t>Be sure to list at least one Oregon Community College on your FAFSA/ORSAA</a:t>
            </a:r>
            <a:endParaRPr lang="en-US" dirty="0">
              <a:solidFill>
                <a:schemeClr val="tx1">
                  <a:lumMod val="65000"/>
                  <a:lumOff val="35000"/>
                </a:schemeClr>
              </a:solidFill>
              <a:latin typeface="+mn-lt"/>
            </a:endParaRPr>
          </a:p>
        </p:txBody>
      </p:sp>
    </p:spTree>
    <p:extLst>
      <p:ext uri="{BB962C8B-B14F-4D97-AF65-F5344CB8AC3E}">
        <p14:creationId xmlns:p14="http://schemas.microsoft.com/office/powerpoint/2010/main" val="6146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QUESTIONS?</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27</a:t>
            </a:fld>
            <a:endParaRPr lang="en-US" dirty="0"/>
          </a:p>
        </p:txBody>
      </p:sp>
      <p:sp>
        <p:nvSpPr>
          <p:cNvPr id="7" name="Content Placeholder 6"/>
          <p:cNvSpPr>
            <a:spLocks noGrp="1"/>
          </p:cNvSpPr>
          <p:nvPr>
            <p:ph sz="quarter" idx="11"/>
          </p:nvPr>
        </p:nvSpPr>
        <p:spPr>
          <a:xfrm>
            <a:off x="609600" y="2374525"/>
            <a:ext cx="10972800" cy="2820412"/>
          </a:xfrm>
        </p:spPr>
        <p:txBody>
          <a:bodyPr vert="horz" lIns="91440" tIns="45720" rIns="91440" bIns="45720" rtlCol="0">
            <a:normAutofit/>
          </a:bodyPr>
          <a:lstStyle/>
          <a:p>
            <a:pPr marL="34290" indent="0" algn="ctr">
              <a:buNone/>
            </a:pPr>
            <a:r>
              <a:rPr lang="en-US" dirty="0">
                <a:solidFill>
                  <a:srgbClr val="6D9D76"/>
                </a:solidFill>
                <a:latin typeface="+mn-lt"/>
                <a:cs typeface="+mn-cs"/>
              </a:rPr>
              <a:t>OregonPromise@hecc.oregon.gov</a:t>
            </a:r>
          </a:p>
          <a:p>
            <a:pPr marL="34290" indent="0" algn="ctr">
              <a:buNone/>
            </a:pPr>
            <a:r>
              <a:rPr lang="en-US" dirty="0" smtClean="0">
                <a:latin typeface="+mn-lt"/>
              </a:rPr>
              <a:t>(541) 687-7400</a:t>
            </a:r>
          </a:p>
          <a:p>
            <a:pPr marL="34290" indent="0" algn="ctr">
              <a:buNone/>
            </a:pPr>
            <a:r>
              <a:rPr lang="en-US" dirty="0" smtClean="0">
                <a:solidFill>
                  <a:srgbClr val="6E9E75"/>
                </a:solidFill>
                <a:latin typeface="+mn-lt"/>
              </a:rPr>
              <a:t>OregonPromise.org</a:t>
            </a:r>
            <a:endParaRPr lang="en-US" dirty="0">
              <a:solidFill>
                <a:srgbClr val="6E9E75"/>
              </a:solidFill>
              <a:latin typeface="+mn-lt"/>
            </a:endParaRPr>
          </a:p>
        </p:txBody>
      </p:sp>
    </p:spTree>
    <p:extLst>
      <p:ext uri="{BB962C8B-B14F-4D97-AF65-F5344CB8AC3E}">
        <p14:creationId xmlns:p14="http://schemas.microsoft.com/office/powerpoint/2010/main" val="3685204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F739-5035-429A-A97E-CAB3D7F6601E}"/>
              </a:ext>
            </a:extLst>
          </p:cNvPr>
          <p:cNvSpPr>
            <a:spLocks noGrp="1"/>
          </p:cNvSpPr>
          <p:nvPr>
            <p:ph type="title"/>
          </p:nvPr>
        </p:nvSpPr>
        <p:spPr>
          <a:xfrm>
            <a:off x="428532" y="364422"/>
            <a:ext cx="11763468" cy="537716"/>
          </a:xfrm>
        </p:spPr>
        <p:txBody>
          <a:bodyPr/>
          <a:lstStyle/>
          <a:p>
            <a:pPr algn="l"/>
            <a:r>
              <a:rPr lang="en-US" sz="3600" dirty="0" smtClean="0">
                <a:latin typeface="+mj-lt"/>
                <a:cs typeface="+mj-cs"/>
              </a:rPr>
              <a:t>REMEMBER THESE FOUR THINGS</a:t>
            </a:r>
            <a:endParaRPr lang="en-US" sz="3600" dirty="0">
              <a:latin typeface="+mj-lt"/>
              <a:cs typeface="+mj-cs"/>
            </a:endParaRPr>
          </a:p>
        </p:txBody>
      </p:sp>
      <p:sp>
        <p:nvSpPr>
          <p:cNvPr id="5" name="Text Placeholder 4">
            <a:extLst>
              <a:ext uri="{FF2B5EF4-FFF2-40B4-BE49-F238E27FC236}">
                <a16:creationId xmlns:a16="http://schemas.microsoft.com/office/drawing/2014/main" id="{9A4B1670-72EB-44FF-9A56-A2FDED4F1E77}"/>
              </a:ext>
            </a:extLst>
          </p:cNvPr>
          <p:cNvSpPr>
            <a:spLocks noGrp="1"/>
          </p:cNvSpPr>
          <p:nvPr>
            <p:ph type="body" sz="quarter" idx="12"/>
          </p:nvPr>
        </p:nvSpPr>
        <p:spPr>
          <a:xfrm>
            <a:off x="3292759" y="3553399"/>
            <a:ext cx="2598516" cy="1343945"/>
          </a:xfrm>
        </p:spPr>
        <p:txBody>
          <a:bodyPr/>
          <a:lstStyle/>
          <a:p>
            <a:pPr>
              <a:lnSpc>
                <a:spcPct val="100000"/>
              </a:lnSpc>
            </a:pPr>
            <a:r>
              <a:rPr lang="en-US" dirty="0" smtClean="0">
                <a:solidFill>
                  <a:schemeClr val="tx1">
                    <a:lumMod val="65000"/>
                    <a:lumOff val="35000"/>
                  </a:schemeClr>
                </a:solidFill>
                <a:latin typeface="+mn-lt"/>
              </a:rPr>
              <a:t>Check your OSAC Student Portal account often and keep your email up-to-date. Also check your college account frequently for updates/messages</a:t>
            </a:r>
            <a:endParaRPr lang="en-US" dirty="0">
              <a:solidFill>
                <a:schemeClr val="tx1">
                  <a:lumMod val="65000"/>
                  <a:lumOff val="35000"/>
                </a:schemeClr>
              </a:solidFill>
              <a:latin typeface="+mn-lt"/>
            </a:endParaRPr>
          </a:p>
        </p:txBody>
      </p:sp>
      <p:sp>
        <p:nvSpPr>
          <p:cNvPr id="6" name="Text Placeholder 5">
            <a:extLst>
              <a:ext uri="{FF2B5EF4-FFF2-40B4-BE49-F238E27FC236}">
                <a16:creationId xmlns:a16="http://schemas.microsoft.com/office/drawing/2014/main" id="{FC3700FA-81B7-4F67-BC0B-AE1DED7B8604}"/>
              </a:ext>
            </a:extLst>
          </p:cNvPr>
          <p:cNvSpPr>
            <a:spLocks noGrp="1"/>
          </p:cNvSpPr>
          <p:nvPr>
            <p:ph type="body" sz="quarter" idx="13"/>
          </p:nvPr>
        </p:nvSpPr>
        <p:spPr>
          <a:xfrm>
            <a:off x="6156986" y="3559599"/>
            <a:ext cx="2691946" cy="1517368"/>
          </a:xfrm>
        </p:spPr>
        <p:txBody>
          <a:bodyPr/>
          <a:lstStyle/>
          <a:p>
            <a:pPr>
              <a:lnSpc>
                <a:spcPct val="100000"/>
              </a:lnSpc>
            </a:pPr>
            <a:r>
              <a:rPr lang="en-US" dirty="0" smtClean="0">
                <a:solidFill>
                  <a:schemeClr val="tx1">
                    <a:lumMod val="65000"/>
                    <a:lumOff val="35000"/>
                  </a:schemeClr>
                </a:solidFill>
                <a:latin typeface="+mn-lt"/>
              </a:rPr>
              <a:t>Continuous enrollment is required for renewal of the grant. You must attend at least halftime (6+ credits) fall, winter, spring terms</a:t>
            </a:r>
            <a:endParaRPr lang="en-US" dirty="0">
              <a:solidFill>
                <a:schemeClr val="tx1">
                  <a:lumMod val="65000"/>
                  <a:lumOff val="35000"/>
                </a:schemeClr>
              </a:solidFill>
              <a:latin typeface="+mn-lt"/>
            </a:endParaRPr>
          </a:p>
        </p:txBody>
      </p:sp>
      <p:sp>
        <p:nvSpPr>
          <p:cNvPr id="7" name="Text Placeholder 6">
            <a:extLst>
              <a:ext uri="{FF2B5EF4-FFF2-40B4-BE49-F238E27FC236}">
                <a16:creationId xmlns:a16="http://schemas.microsoft.com/office/drawing/2014/main" id="{63D4BD11-12DA-4484-A0A0-8167AD52A847}"/>
              </a:ext>
            </a:extLst>
          </p:cNvPr>
          <p:cNvSpPr>
            <a:spLocks noGrp="1"/>
          </p:cNvSpPr>
          <p:nvPr>
            <p:ph type="body" sz="quarter" idx="14"/>
          </p:nvPr>
        </p:nvSpPr>
        <p:spPr>
          <a:xfrm>
            <a:off x="9078709" y="3537742"/>
            <a:ext cx="2598516" cy="987192"/>
          </a:xfrm>
        </p:spPr>
        <p:txBody>
          <a:bodyPr/>
          <a:lstStyle/>
          <a:p>
            <a:pPr>
              <a:lnSpc>
                <a:spcPct val="100000"/>
              </a:lnSpc>
            </a:pPr>
            <a:r>
              <a:rPr lang="en-US" dirty="0" smtClean="0">
                <a:solidFill>
                  <a:schemeClr val="tx1">
                    <a:lumMod val="65000"/>
                    <a:lumOff val="35000"/>
                  </a:schemeClr>
                </a:solidFill>
                <a:latin typeface="+mn-lt"/>
              </a:rPr>
              <a:t>Students must meet Satisfactory Academic Progress to receive Oregon Promise</a:t>
            </a:r>
            <a:endParaRPr lang="en-US" dirty="0">
              <a:solidFill>
                <a:schemeClr val="tx1">
                  <a:lumMod val="65000"/>
                  <a:lumOff val="35000"/>
                </a:schemeClr>
              </a:solidFill>
              <a:latin typeface="+mn-lt"/>
            </a:endParaRPr>
          </a:p>
        </p:txBody>
      </p:sp>
      <p:sp>
        <p:nvSpPr>
          <p:cNvPr id="12" name="Slide Number Placeholder 11">
            <a:extLst>
              <a:ext uri="{FF2B5EF4-FFF2-40B4-BE49-F238E27FC236}">
                <a16:creationId xmlns:a16="http://schemas.microsoft.com/office/drawing/2014/main" id="{0BCA14F2-8C15-49C5-9119-A101295BC04E}"/>
              </a:ext>
            </a:extLst>
          </p:cNvPr>
          <p:cNvSpPr>
            <a:spLocks noGrp="1"/>
          </p:cNvSpPr>
          <p:nvPr>
            <p:ph type="sldNum" sz="quarter" idx="10"/>
          </p:nvPr>
        </p:nvSpPr>
        <p:spPr/>
        <p:txBody>
          <a:bodyPr/>
          <a:lstStyle/>
          <a:p>
            <a:fld id="{A5713E8B-451C-8C40-B537-409390B060A7}" type="slidenum">
              <a:rPr lang="en-US" smtClean="0"/>
              <a:pPr/>
              <a:t>3</a:t>
            </a:fld>
            <a:endParaRPr lang="en-US" dirty="0"/>
          </a:p>
        </p:txBody>
      </p:sp>
      <p:sp>
        <p:nvSpPr>
          <p:cNvPr id="13" name="TextBox 12">
            <a:extLst>
              <a:ext uri="{FF2B5EF4-FFF2-40B4-BE49-F238E27FC236}">
                <a16:creationId xmlns:a16="http://schemas.microsoft.com/office/drawing/2014/main" id="{C0A7792B-BE85-4159-8D68-15A092BF76CC}"/>
              </a:ext>
            </a:extLst>
          </p:cNvPr>
          <p:cNvSpPr txBox="1"/>
          <p:nvPr/>
        </p:nvSpPr>
        <p:spPr>
          <a:xfrm>
            <a:off x="744278" y="2171819"/>
            <a:ext cx="1967023" cy="923330"/>
          </a:xfrm>
          <a:prstGeom prst="rect">
            <a:avLst/>
          </a:prstGeom>
          <a:noFill/>
        </p:spPr>
        <p:txBody>
          <a:bodyPr wrap="square" rtlCol="0">
            <a:spAutoFit/>
          </a:bodyPr>
          <a:lstStyle/>
          <a:p>
            <a:pPr algn="ctr"/>
            <a:r>
              <a:rPr lang="en-US" dirty="0" smtClean="0">
                <a:solidFill>
                  <a:schemeClr val="bg1"/>
                </a:solidFill>
              </a:rPr>
              <a:t>Submit the FAFSA/ORSAA by JUNE 1 each year</a:t>
            </a:r>
            <a:endParaRPr lang="en-US" dirty="0">
              <a:solidFill>
                <a:schemeClr val="bg1"/>
              </a:solidFill>
            </a:endParaRPr>
          </a:p>
        </p:txBody>
      </p:sp>
      <p:sp>
        <p:nvSpPr>
          <p:cNvPr id="14" name="TextBox 13">
            <a:extLst>
              <a:ext uri="{FF2B5EF4-FFF2-40B4-BE49-F238E27FC236}">
                <a16:creationId xmlns:a16="http://schemas.microsoft.com/office/drawing/2014/main" id="{B455F7D6-D945-4829-A251-0A99332746C5}"/>
              </a:ext>
            </a:extLst>
          </p:cNvPr>
          <p:cNvSpPr txBox="1"/>
          <p:nvPr/>
        </p:nvSpPr>
        <p:spPr>
          <a:xfrm>
            <a:off x="3363242" y="2165438"/>
            <a:ext cx="2457550" cy="923330"/>
          </a:xfrm>
          <a:prstGeom prst="rect">
            <a:avLst/>
          </a:prstGeom>
          <a:noFill/>
        </p:spPr>
        <p:txBody>
          <a:bodyPr wrap="square" rtlCol="0">
            <a:spAutoFit/>
          </a:bodyPr>
          <a:lstStyle/>
          <a:p>
            <a:pPr algn="ctr"/>
            <a:r>
              <a:rPr lang="en-US" dirty="0" smtClean="0">
                <a:solidFill>
                  <a:schemeClr val="bg1"/>
                </a:solidFill>
              </a:rPr>
              <a:t>Read all emails from OSAC and your college</a:t>
            </a:r>
            <a:endParaRPr lang="en-US" dirty="0">
              <a:solidFill>
                <a:schemeClr val="bg1"/>
              </a:solidFill>
            </a:endParaRPr>
          </a:p>
        </p:txBody>
      </p:sp>
      <p:sp>
        <p:nvSpPr>
          <p:cNvPr id="15" name="TextBox 14">
            <a:extLst>
              <a:ext uri="{FF2B5EF4-FFF2-40B4-BE49-F238E27FC236}">
                <a16:creationId xmlns:a16="http://schemas.microsoft.com/office/drawing/2014/main" id="{4A4D2DED-0C7B-42D4-9863-B067F207B31F}"/>
              </a:ext>
            </a:extLst>
          </p:cNvPr>
          <p:cNvSpPr txBox="1"/>
          <p:nvPr/>
        </p:nvSpPr>
        <p:spPr>
          <a:xfrm>
            <a:off x="6385949" y="2303937"/>
            <a:ext cx="2234019" cy="646331"/>
          </a:xfrm>
          <a:prstGeom prst="rect">
            <a:avLst/>
          </a:prstGeom>
          <a:noFill/>
        </p:spPr>
        <p:txBody>
          <a:bodyPr wrap="square" rtlCol="0">
            <a:spAutoFit/>
          </a:bodyPr>
          <a:lstStyle/>
          <a:p>
            <a:pPr algn="ctr"/>
            <a:r>
              <a:rPr lang="en-US" dirty="0" smtClean="0">
                <a:solidFill>
                  <a:schemeClr val="bg1"/>
                </a:solidFill>
              </a:rPr>
              <a:t>Stay in school: fall, winter, spring</a:t>
            </a:r>
            <a:endParaRPr lang="en-US" dirty="0">
              <a:solidFill>
                <a:schemeClr val="bg1"/>
              </a:solidFill>
            </a:endParaRPr>
          </a:p>
        </p:txBody>
      </p:sp>
      <p:sp>
        <p:nvSpPr>
          <p:cNvPr id="16" name="TextBox 15">
            <a:extLst>
              <a:ext uri="{FF2B5EF4-FFF2-40B4-BE49-F238E27FC236}">
                <a16:creationId xmlns:a16="http://schemas.microsoft.com/office/drawing/2014/main" id="{D2E419CA-A4ED-4341-AC22-6366643FDCC5}"/>
              </a:ext>
            </a:extLst>
          </p:cNvPr>
          <p:cNvSpPr txBox="1"/>
          <p:nvPr/>
        </p:nvSpPr>
        <p:spPr>
          <a:xfrm>
            <a:off x="9260957" y="2310318"/>
            <a:ext cx="2234019" cy="646331"/>
          </a:xfrm>
          <a:prstGeom prst="rect">
            <a:avLst/>
          </a:prstGeom>
          <a:noFill/>
        </p:spPr>
        <p:txBody>
          <a:bodyPr wrap="square" rtlCol="0">
            <a:spAutoFit/>
          </a:bodyPr>
          <a:lstStyle/>
          <a:p>
            <a:pPr algn="ctr"/>
            <a:r>
              <a:rPr lang="en-US" dirty="0" smtClean="0">
                <a:solidFill>
                  <a:schemeClr val="bg1"/>
                </a:solidFill>
              </a:rPr>
              <a:t>Keep your grades up</a:t>
            </a:r>
            <a:endParaRPr lang="en-US" dirty="0">
              <a:solidFill>
                <a:schemeClr val="bg1"/>
              </a:solidFill>
            </a:endParaRPr>
          </a:p>
        </p:txBody>
      </p:sp>
      <p:sp>
        <p:nvSpPr>
          <p:cNvPr id="17" name="Text Placeholder 4">
            <a:extLst>
              <a:ext uri="{FF2B5EF4-FFF2-40B4-BE49-F238E27FC236}">
                <a16:creationId xmlns:a16="http://schemas.microsoft.com/office/drawing/2014/main" id="{469DEE7F-4CCB-4877-AE4E-21CE81589B4D}"/>
              </a:ext>
            </a:extLst>
          </p:cNvPr>
          <p:cNvSpPr txBox="1">
            <a:spLocks/>
          </p:cNvSpPr>
          <p:nvPr/>
        </p:nvSpPr>
        <p:spPr>
          <a:xfrm>
            <a:off x="428532" y="3584654"/>
            <a:ext cx="2598516" cy="987192"/>
          </a:xfrm>
          <a:prstGeom prst="rect">
            <a:avLst/>
          </a:prstGeom>
        </p:spPr>
        <p:txBody>
          <a:bodyPr vert="horz" lIns="91440" tIns="45720" rIns="91440" bIns="45720" rtlCol="0">
            <a:noAutofit/>
          </a:bodyPr>
          <a:lstStyle>
            <a:lvl1pPr marL="0" indent="0" algn="ctr" defTabSz="609585" rtl="0" eaLnBrk="1" latinLnBrk="0" hangingPunct="1">
              <a:lnSpc>
                <a:spcPct val="80000"/>
              </a:lnSpc>
              <a:spcBef>
                <a:spcPct val="20000"/>
              </a:spcBef>
              <a:buClr>
                <a:schemeClr val="tx2"/>
              </a:buClr>
              <a:buFontTx/>
              <a:buNone/>
              <a:defRPr sz="1800" b="0" i="0" kern="1200" baseline="0">
                <a:solidFill>
                  <a:schemeClr val="tx2"/>
                </a:solidFill>
                <a:latin typeface="Garamond"/>
                <a:ea typeface="+mn-ea"/>
                <a:cs typeface="Garamond"/>
              </a:defRPr>
            </a:lvl1pPr>
            <a:lvl2pPr marL="990575" indent="-380990" algn="l" defTabSz="609585" rtl="0" eaLnBrk="1" latinLnBrk="0" hangingPunct="1">
              <a:spcBef>
                <a:spcPct val="20000"/>
              </a:spcBef>
              <a:buClr>
                <a:schemeClr val="accent1"/>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600" b="0" i="0" kern="1200">
                <a:solidFill>
                  <a:schemeClr val="tx1">
                    <a:lumMod val="75000"/>
                    <a:lumOff val="25000"/>
                  </a:schemeClr>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dirty="0" smtClean="0">
                <a:solidFill>
                  <a:schemeClr val="tx1">
                    <a:lumMod val="65000"/>
                    <a:lumOff val="35000"/>
                  </a:schemeClr>
                </a:solidFill>
                <a:latin typeface="+mn-lt"/>
              </a:rPr>
              <a:t>Be sure to list at least one Oregon Community College on your FAFSA/ORSAA</a:t>
            </a:r>
            <a:endParaRPr lang="en-US" dirty="0">
              <a:solidFill>
                <a:schemeClr val="tx1">
                  <a:lumMod val="65000"/>
                  <a:lumOff val="35000"/>
                </a:schemeClr>
              </a:solidFill>
              <a:latin typeface="+mn-lt"/>
            </a:endParaRPr>
          </a:p>
        </p:txBody>
      </p:sp>
    </p:spTree>
    <p:extLst>
      <p:ext uri="{BB962C8B-B14F-4D97-AF65-F5344CB8AC3E}">
        <p14:creationId xmlns:p14="http://schemas.microsoft.com/office/powerpoint/2010/main" val="195007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two people's hands pointing at laptop screen with stack of 4 books in background, one person holding a pen"/>
          <p:cNvPicPr>
            <a:picLocks noGrp="1" noChangeAspect="1"/>
          </p:cNvPicPr>
          <p:nvPr>
            <p:ph type="pic" sz="quarter" idx="14"/>
          </p:nvPr>
        </p:nvPicPr>
        <p:blipFill>
          <a:blip r:embed="rId3"/>
          <a:srcRect l="13588" r="13588"/>
          <a:stretch/>
        </p:blipFill>
        <p:spPr>
          <a:xfrm>
            <a:off x="11020" y="1"/>
            <a:ext cx="7491468" cy="6857999"/>
          </a:xfrm>
          <a:prstGeom prst="rect">
            <a:avLst/>
          </a:prstGeom>
        </p:spPr>
      </p:pic>
      <p:sp>
        <p:nvSpPr>
          <p:cNvPr id="2" name="Title 1"/>
          <p:cNvSpPr>
            <a:spLocks noGrp="1"/>
          </p:cNvSpPr>
          <p:nvPr>
            <p:ph type="title"/>
          </p:nvPr>
        </p:nvSpPr>
        <p:spPr>
          <a:xfrm>
            <a:off x="7879889" y="2584904"/>
            <a:ext cx="4037007" cy="2312773"/>
          </a:xfrm>
        </p:spPr>
        <p:txBody>
          <a:bodyPr>
            <a:normAutofit/>
          </a:bodyPr>
          <a:lstStyle/>
          <a:p>
            <a:pPr algn="ctr"/>
            <a:r>
              <a:rPr lang="en-US" dirty="0" smtClean="0">
                <a:latin typeface="+mj-lt"/>
              </a:rPr>
              <a:t>OVERVIEW &amp; SUPPORT</a:t>
            </a:r>
            <a:endParaRPr lang="en-US" dirty="0">
              <a:solidFill>
                <a:schemeClr val="bg1"/>
              </a:solidFill>
              <a:latin typeface="+mj-lt"/>
            </a:endParaRPr>
          </a:p>
        </p:txBody>
      </p:sp>
    </p:spTree>
    <p:extLst>
      <p:ext uri="{BB962C8B-B14F-4D97-AF65-F5344CB8AC3E}">
        <p14:creationId xmlns:p14="http://schemas.microsoft.com/office/powerpoint/2010/main" val="225148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latin typeface="+mj-lt"/>
              </a:rPr>
              <a:t>YOU ARE OREGON PROMISE</a:t>
            </a:r>
            <a:endParaRPr lang="en-US" sz="3600" dirty="0">
              <a:latin typeface="+mj-lt"/>
            </a:endParaRPr>
          </a:p>
        </p:txBody>
      </p:sp>
      <p:sp>
        <p:nvSpPr>
          <p:cNvPr id="8" name="Content Placeholder 7"/>
          <p:cNvSpPr>
            <a:spLocks noGrp="1"/>
          </p:cNvSpPr>
          <p:nvPr>
            <p:ph sz="quarter" idx="10"/>
          </p:nvPr>
        </p:nvSpPr>
        <p:spPr>
          <a:xfrm>
            <a:off x="6096001" y="2017409"/>
            <a:ext cx="5389033" cy="3859608"/>
          </a:xfrm>
        </p:spPr>
        <p:txBody>
          <a:bodyPr/>
          <a:lstStyle/>
          <a:p>
            <a:r>
              <a:rPr lang="en-US" sz="2000" dirty="0" smtClean="0"/>
              <a:t>You represent over </a:t>
            </a:r>
            <a:r>
              <a:rPr lang="en-US" sz="2000" dirty="0" smtClean="0"/>
              <a:t>10,000 </a:t>
            </a:r>
            <a:r>
              <a:rPr lang="en-US" sz="2000" dirty="0" smtClean="0"/>
              <a:t>students across 17 community colleges in Oregon</a:t>
            </a:r>
            <a:endParaRPr lang="en-US" sz="2000" dirty="0"/>
          </a:p>
          <a:p>
            <a:r>
              <a:rPr lang="en-US" sz="2000" dirty="0" smtClean="0"/>
              <a:t>Oregon Promise is a state grant that helps cover tuition at any Oregon community college for recent high school and GED</a:t>
            </a:r>
            <a:r>
              <a:rPr lang="en-US" sz="2000" dirty="0">
                <a:solidFill>
                  <a:srgbClr val="000000"/>
                </a:solidFill>
                <a:latin typeface="Arial" panose="020B0604020202020204" pitchFamily="34" charset="0"/>
              </a:rPr>
              <a:t>®</a:t>
            </a:r>
            <a:r>
              <a:rPr lang="en-US" sz="2000" dirty="0" smtClean="0"/>
              <a:t> graduates</a:t>
            </a:r>
            <a:endParaRPr lang="en-US" sz="2000" dirty="0"/>
          </a:p>
        </p:txBody>
      </p:sp>
      <p:sp>
        <p:nvSpPr>
          <p:cNvPr id="7" name="Text Placeholder 6"/>
          <p:cNvSpPr>
            <a:spLocks noGrp="1"/>
          </p:cNvSpPr>
          <p:nvPr>
            <p:ph type="body" sz="quarter" idx="3"/>
          </p:nvPr>
        </p:nvSpPr>
        <p:spPr/>
        <p:txBody>
          <a:bodyPr/>
          <a:lstStyle/>
          <a:p>
            <a:r>
              <a:rPr lang="en-US" dirty="0" smtClean="0"/>
              <a:t>What is Oregon Promise?</a:t>
            </a:r>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pPr/>
              <a:t>5</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46562"/>
            <a:ext cx="4769537" cy="3773791"/>
          </a:xfrm>
          <a:prstGeom prst="rect">
            <a:avLst/>
          </a:prstGeom>
        </p:spPr>
      </p:pic>
      <p:sp>
        <p:nvSpPr>
          <p:cNvPr id="12" name="5-Point Star 11"/>
          <p:cNvSpPr/>
          <p:nvPr/>
        </p:nvSpPr>
        <p:spPr>
          <a:xfrm>
            <a:off x="1222876" y="1752546"/>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951584" y="3159907"/>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126042" y="2300842"/>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947723" y="3930987"/>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869891" y="4307529"/>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
            </a:r>
            <a:endParaRPr lang="en-US" dirty="0"/>
          </a:p>
        </p:txBody>
      </p:sp>
      <p:sp>
        <p:nvSpPr>
          <p:cNvPr id="17" name="5-Point Star 16"/>
          <p:cNvSpPr/>
          <p:nvPr/>
        </p:nvSpPr>
        <p:spPr>
          <a:xfrm>
            <a:off x="2834474" y="4657116"/>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4715540" y="3346979"/>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3052960" y="3365725"/>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987180" y="3407787"/>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2044349" y="3039395"/>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032000" y="2889958"/>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340575" y="2674496"/>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991659" y="2416797"/>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191822" y="2160772"/>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191334" y="2023784"/>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979556" y="2112571"/>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1869891" y="3826308"/>
            <a:ext cx="348916" cy="376542"/>
          </a:xfrm>
          <a:prstGeom prst="star5">
            <a:avLst>
              <a:gd name="adj" fmla="val 19098"/>
              <a:gd name="hf" fmla="val 105146"/>
              <a:gd name="vf" fmla="val 11055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4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8" presetClass="emph" presetSubtype="0" fill="hold" grpId="0" nodeType="withEffect">
                                  <p:stCondLst>
                                    <p:cond delay="0"/>
                                  </p:stCondLst>
                                  <p:childTnLst>
                                    <p:animRot by="21600000">
                                      <p:cBhvr>
                                        <p:cTn id="54" dur="2000" fill="hold"/>
                                        <p:tgtEl>
                                          <p:spTgt spid="12"/>
                                        </p:tgtEl>
                                        <p:attrNameLst>
                                          <p:attrName>r</p:attrName>
                                        </p:attrNameLst>
                                      </p:cBhvr>
                                    </p:animRot>
                                  </p:childTnLst>
                                </p:cTn>
                              </p:par>
                              <p:par>
                                <p:cTn id="55" presetID="8" presetClass="emph" presetSubtype="0" fill="hold" grpId="0" nodeType="withEffect">
                                  <p:stCondLst>
                                    <p:cond delay="0"/>
                                  </p:stCondLst>
                                  <p:childTnLst>
                                    <p:animRot by="21600000">
                                      <p:cBhvr>
                                        <p:cTn id="56" dur="2000" fill="hold"/>
                                        <p:tgtEl>
                                          <p:spTgt spid="13"/>
                                        </p:tgtEl>
                                        <p:attrNameLst>
                                          <p:attrName>r</p:attrName>
                                        </p:attrNameLst>
                                      </p:cBhvr>
                                    </p:animRot>
                                  </p:childTnLst>
                                </p:cTn>
                              </p:par>
                              <p:par>
                                <p:cTn id="57" presetID="8" presetClass="emph" presetSubtype="0" fill="hold" grpId="0" nodeType="withEffect">
                                  <p:stCondLst>
                                    <p:cond delay="0"/>
                                  </p:stCondLst>
                                  <p:childTnLst>
                                    <p:animRot by="21600000">
                                      <p:cBhvr>
                                        <p:cTn id="58" dur="2000" fill="hold"/>
                                        <p:tgtEl>
                                          <p:spTgt spid="14"/>
                                        </p:tgtEl>
                                        <p:attrNameLst>
                                          <p:attrName>r</p:attrName>
                                        </p:attrNameLst>
                                      </p:cBhvr>
                                    </p:animRot>
                                  </p:childTnLst>
                                </p:cTn>
                              </p:par>
                              <p:par>
                                <p:cTn id="59" presetID="8" presetClass="emph" presetSubtype="0" fill="hold" grpId="0" nodeType="withEffect">
                                  <p:stCondLst>
                                    <p:cond delay="0"/>
                                  </p:stCondLst>
                                  <p:childTnLst>
                                    <p:animRot by="21600000">
                                      <p:cBhvr>
                                        <p:cTn id="60" dur="2000" fill="hold"/>
                                        <p:tgtEl>
                                          <p:spTgt spid="15"/>
                                        </p:tgtEl>
                                        <p:attrNameLst>
                                          <p:attrName>r</p:attrName>
                                        </p:attrNameLst>
                                      </p:cBhvr>
                                    </p:animRot>
                                  </p:childTnLst>
                                </p:cTn>
                              </p:par>
                              <p:par>
                                <p:cTn id="61" presetID="8" presetClass="emph" presetSubtype="0" fill="hold" grpId="0" nodeType="withEffect">
                                  <p:stCondLst>
                                    <p:cond delay="0"/>
                                  </p:stCondLst>
                                  <p:childTnLst>
                                    <p:animRot by="21600000">
                                      <p:cBhvr>
                                        <p:cTn id="62" dur="2000" fill="hold"/>
                                        <p:tgtEl>
                                          <p:spTgt spid="16"/>
                                        </p:tgtEl>
                                        <p:attrNameLst>
                                          <p:attrName>r</p:attrName>
                                        </p:attrNameLst>
                                      </p:cBhvr>
                                    </p:animRot>
                                  </p:childTnLst>
                                </p:cTn>
                              </p:par>
                              <p:par>
                                <p:cTn id="63" presetID="8" presetClass="emph" presetSubtype="0" fill="hold" grpId="0" nodeType="withEffect">
                                  <p:stCondLst>
                                    <p:cond delay="0"/>
                                  </p:stCondLst>
                                  <p:childTnLst>
                                    <p:animRot by="21600000">
                                      <p:cBhvr>
                                        <p:cTn id="64" dur="2000" fill="hold"/>
                                        <p:tgtEl>
                                          <p:spTgt spid="20"/>
                                        </p:tgtEl>
                                        <p:attrNameLst>
                                          <p:attrName>r</p:attrName>
                                        </p:attrNameLst>
                                      </p:cBhvr>
                                    </p:animRot>
                                  </p:childTnLst>
                                </p:cTn>
                              </p:par>
                              <p:par>
                                <p:cTn id="65" presetID="8" presetClass="emph" presetSubtype="0" fill="hold" grpId="0" nodeType="withEffect">
                                  <p:stCondLst>
                                    <p:cond delay="0"/>
                                  </p:stCondLst>
                                  <p:childTnLst>
                                    <p:animRot by="21600000">
                                      <p:cBhvr>
                                        <p:cTn id="66" dur="2000" fill="hold"/>
                                        <p:tgtEl>
                                          <p:spTgt spid="21"/>
                                        </p:tgtEl>
                                        <p:attrNameLst>
                                          <p:attrName>r</p:attrName>
                                        </p:attrNameLst>
                                      </p:cBhvr>
                                    </p:animRot>
                                  </p:childTnLst>
                                </p:cTn>
                              </p:par>
                              <p:par>
                                <p:cTn id="67" presetID="8" presetClass="emph" presetSubtype="0" fill="hold" grpId="0" nodeType="withEffect">
                                  <p:stCondLst>
                                    <p:cond delay="0"/>
                                  </p:stCondLst>
                                  <p:childTnLst>
                                    <p:animRot by="21600000">
                                      <p:cBhvr>
                                        <p:cTn id="68" dur="2000" fill="hold"/>
                                        <p:tgtEl>
                                          <p:spTgt spid="22"/>
                                        </p:tgtEl>
                                        <p:attrNameLst>
                                          <p:attrName>r</p:attrName>
                                        </p:attrNameLst>
                                      </p:cBhvr>
                                    </p:animRot>
                                  </p:childTnLst>
                                </p:cTn>
                              </p:par>
                              <p:par>
                                <p:cTn id="69" presetID="8" presetClass="emph" presetSubtype="0" fill="hold" grpId="0" nodeType="withEffect">
                                  <p:stCondLst>
                                    <p:cond delay="0"/>
                                  </p:stCondLst>
                                  <p:childTnLst>
                                    <p:animRot by="21600000">
                                      <p:cBhvr>
                                        <p:cTn id="70" dur="2000" fill="hold"/>
                                        <p:tgtEl>
                                          <p:spTgt spid="23"/>
                                        </p:tgtEl>
                                        <p:attrNameLst>
                                          <p:attrName>r</p:attrName>
                                        </p:attrNameLst>
                                      </p:cBhvr>
                                    </p:animRot>
                                  </p:childTnLst>
                                </p:cTn>
                              </p:par>
                              <p:par>
                                <p:cTn id="71" presetID="8" presetClass="emph" presetSubtype="0" fill="hold" grpId="0" nodeType="withEffect">
                                  <p:stCondLst>
                                    <p:cond delay="0"/>
                                  </p:stCondLst>
                                  <p:childTnLst>
                                    <p:animRot by="21600000">
                                      <p:cBhvr>
                                        <p:cTn id="72" dur="2000" fill="hold"/>
                                        <p:tgtEl>
                                          <p:spTgt spid="24"/>
                                        </p:tgtEl>
                                        <p:attrNameLst>
                                          <p:attrName>r</p:attrName>
                                        </p:attrNameLst>
                                      </p:cBhvr>
                                    </p:animRot>
                                  </p:childTnLst>
                                </p:cTn>
                              </p:par>
                              <p:par>
                                <p:cTn id="73" presetID="8" presetClass="emph" presetSubtype="0" fill="hold" grpId="0" nodeType="withEffect">
                                  <p:stCondLst>
                                    <p:cond delay="0"/>
                                  </p:stCondLst>
                                  <p:childTnLst>
                                    <p:animRot by="21600000">
                                      <p:cBhvr>
                                        <p:cTn id="74" dur="2000" fill="hold"/>
                                        <p:tgtEl>
                                          <p:spTgt spid="25"/>
                                        </p:tgtEl>
                                        <p:attrNameLst>
                                          <p:attrName>r</p:attrName>
                                        </p:attrNameLst>
                                      </p:cBhvr>
                                    </p:animRot>
                                  </p:childTnLst>
                                </p:cTn>
                              </p:par>
                              <p:par>
                                <p:cTn id="75" presetID="8" presetClass="emph" presetSubtype="0" fill="hold" grpId="0" nodeType="withEffect">
                                  <p:stCondLst>
                                    <p:cond delay="0"/>
                                  </p:stCondLst>
                                  <p:childTnLst>
                                    <p:animRot by="21600000">
                                      <p:cBhvr>
                                        <p:cTn id="76" dur="2000" fill="hold"/>
                                        <p:tgtEl>
                                          <p:spTgt spid="26"/>
                                        </p:tgtEl>
                                        <p:attrNameLst>
                                          <p:attrName>r</p:attrName>
                                        </p:attrNameLst>
                                      </p:cBhvr>
                                    </p:animRot>
                                  </p:childTnLst>
                                </p:cTn>
                              </p:par>
                              <p:par>
                                <p:cTn id="77" presetID="8" presetClass="emph" presetSubtype="0" fill="hold" grpId="0" nodeType="withEffect">
                                  <p:stCondLst>
                                    <p:cond delay="0"/>
                                  </p:stCondLst>
                                  <p:childTnLst>
                                    <p:animRot by="21600000">
                                      <p:cBhvr>
                                        <p:cTn id="78" dur="2000" fill="hold"/>
                                        <p:tgtEl>
                                          <p:spTgt spid="19"/>
                                        </p:tgtEl>
                                        <p:attrNameLst>
                                          <p:attrName>r</p:attrName>
                                        </p:attrNameLst>
                                      </p:cBhvr>
                                    </p:animRot>
                                  </p:childTnLst>
                                </p:cTn>
                              </p:par>
                              <p:par>
                                <p:cTn id="79" presetID="8" presetClass="emph" presetSubtype="0" fill="hold" grpId="0" nodeType="withEffect">
                                  <p:stCondLst>
                                    <p:cond delay="0"/>
                                  </p:stCondLst>
                                  <p:childTnLst>
                                    <p:animRot by="21600000">
                                      <p:cBhvr>
                                        <p:cTn id="80" dur="2000" fill="hold"/>
                                        <p:tgtEl>
                                          <p:spTgt spid="17"/>
                                        </p:tgtEl>
                                        <p:attrNameLst>
                                          <p:attrName>r</p:attrName>
                                        </p:attrNameLst>
                                      </p:cBhvr>
                                    </p:animRot>
                                  </p:childTnLst>
                                </p:cTn>
                              </p:par>
                              <p:par>
                                <p:cTn id="81" presetID="8" presetClass="emph" presetSubtype="0" fill="hold" grpId="0" nodeType="withEffect">
                                  <p:stCondLst>
                                    <p:cond delay="0"/>
                                  </p:stCondLst>
                                  <p:childTnLst>
                                    <p:animRot by="21600000">
                                      <p:cBhvr>
                                        <p:cTn id="82" dur="2000" fill="hold"/>
                                        <p:tgtEl>
                                          <p:spTgt spid="27"/>
                                        </p:tgtEl>
                                        <p:attrNameLst>
                                          <p:attrName>r</p:attrName>
                                        </p:attrNameLst>
                                      </p:cBhvr>
                                    </p:animRot>
                                  </p:childTnLst>
                                </p:cTn>
                              </p:par>
                              <p:par>
                                <p:cTn id="83" presetID="8" presetClass="emph" presetSubtype="0" fill="hold" grpId="0" nodeType="withEffect">
                                  <p:stCondLst>
                                    <p:cond delay="0"/>
                                  </p:stCondLst>
                                  <p:childTnLst>
                                    <p:animRot by="21600000">
                                      <p:cBhvr>
                                        <p:cTn id="84" dur="2000" fill="hold"/>
                                        <p:tgtEl>
                                          <p:spTgt spid="18"/>
                                        </p:tgtEl>
                                        <p:attrNameLst>
                                          <p:attrName>r</p:attrName>
                                        </p:attrNameLst>
                                      </p:cBhvr>
                                    </p:animRot>
                                  </p:childTnLst>
                                </p:cTn>
                              </p:par>
                              <p:par>
                                <p:cTn id="85" presetID="10" presetClass="entr" presetSubtype="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8" presetClass="emph" presetSubtype="0" fill="hold" grpId="0" nodeType="withEffect">
                                  <p:stCondLst>
                                    <p:cond delay="0"/>
                                  </p:stCondLst>
                                  <p:childTnLst>
                                    <p:animRot by="21600000">
                                      <p:cBhvr>
                                        <p:cTn id="89" dur="20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OSAC WEBSITE</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6</a:t>
            </a:fld>
            <a:endParaRPr lang="en-US" dirty="0"/>
          </a:p>
        </p:txBody>
      </p:sp>
      <p:sp>
        <p:nvSpPr>
          <p:cNvPr id="7" name="Content Placeholder 6"/>
          <p:cNvSpPr>
            <a:spLocks noGrp="1"/>
          </p:cNvSpPr>
          <p:nvPr>
            <p:ph sz="quarter" idx="11"/>
          </p:nvPr>
        </p:nvSpPr>
        <p:spPr>
          <a:xfrm>
            <a:off x="609600" y="1343026"/>
            <a:ext cx="10972800" cy="3787239"/>
          </a:xfrm>
        </p:spPr>
        <p:txBody>
          <a:bodyPr vert="horz" lIns="91440" tIns="45720" rIns="91440" bIns="45720" rtlCol="0">
            <a:normAutofit/>
          </a:bodyPr>
          <a:lstStyle/>
          <a:p>
            <a:pPr marL="491490"/>
            <a:r>
              <a:rPr lang="en-US" dirty="0" smtClean="0">
                <a:latin typeface="+mn-lt"/>
              </a:rPr>
              <a:t>You can learn more about the grant and eligibility requirements on our website</a:t>
            </a:r>
          </a:p>
          <a:p>
            <a:pPr marL="491490"/>
            <a:r>
              <a:rPr lang="en-US" dirty="0" smtClean="0">
                <a:latin typeface="+mn-lt"/>
              </a:rPr>
              <a:t>Visit the “Oregon Promise FAQs” page</a:t>
            </a:r>
          </a:p>
          <a:p>
            <a:pPr marL="491490"/>
            <a:r>
              <a:rPr lang="en-US" dirty="0" smtClean="0">
                <a:latin typeface="+mn-lt"/>
              </a:rPr>
              <a:t>Visit the “Information for Current Recipients” page</a:t>
            </a:r>
            <a:endParaRPr lang="en-US" dirty="0">
              <a:latin typeface="+mn-lt"/>
            </a:endParaRPr>
          </a:p>
        </p:txBody>
      </p:sp>
      <p:sp>
        <p:nvSpPr>
          <p:cNvPr id="5" name="Title 5"/>
          <p:cNvSpPr txBox="1">
            <a:spLocks/>
          </p:cNvSpPr>
          <p:nvPr/>
        </p:nvSpPr>
        <p:spPr>
          <a:xfrm>
            <a:off x="609600" y="4673065"/>
            <a:ext cx="10972800" cy="9144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lang="en-US" sz="3600" b="0" i="0" kern="1200" baseline="0">
                <a:solidFill>
                  <a:schemeClr val="accent1"/>
                </a:solidFill>
                <a:latin typeface="Calibri"/>
                <a:ea typeface="+mj-ea"/>
                <a:cs typeface="+mj-cs"/>
              </a:defRPr>
            </a:lvl1pPr>
          </a:lstStyle>
          <a:p>
            <a:pPr algn="ctr"/>
            <a:r>
              <a:rPr lang="en-US" dirty="0" smtClean="0">
                <a:latin typeface="+mj-lt"/>
              </a:rPr>
              <a:t>OregonStudentAid.gov</a:t>
            </a:r>
            <a:endParaRPr lang="en-US" dirty="0">
              <a:latin typeface="+mj-lt"/>
            </a:endParaRPr>
          </a:p>
        </p:txBody>
      </p:sp>
    </p:spTree>
    <p:extLst>
      <p:ext uri="{BB962C8B-B14F-4D97-AF65-F5344CB8AC3E}">
        <p14:creationId xmlns:p14="http://schemas.microsoft.com/office/powerpoint/2010/main" val="249321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203"/>
            <a:ext cx="11262360" cy="950770"/>
          </a:xfrm>
        </p:spPr>
        <p:txBody>
          <a:bodyPr>
            <a:noAutofit/>
          </a:bodyPr>
          <a:lstStyle/>
          <a:p>
            <a:r>
              <a:rPr lang="en-US" sz="3600" dirty="0" smtClean="0">
                <a:latin typeface="+mj-lt"/>
              </a:rPr>
              <a:t>OSAC Oregon YouTube Channel</a:t>
            </a:r>
            <a:endParaRPr lang="en-US" sz="3600" dirty="0">
              <a:latin typeface="+mj-lt"/>
            </a:endParaRPr>
          </a:p>
        </p:txBody>
      </p:sp>
      <p:sp>
        <p:nvSpPr>
          <p:cNvPr id="8" name="Content Placeholder 7"/>
          <p:cNvSpPr>
            <a:spLocks noGrp="1"/>
          </p:cNvSpPr>
          <p:nvPr>
            <p:ph sz="quarter" idx="11"/>
          </p:nvPr>
        </p:nvSpPr>
        <p:spPr>
          <a:xfrm>
            <a:off x="896279" y="1783060"/>
            <a:ext cx="4310787" cy="3456850"/>
          </a:xfrm>
        </p:spPr>
        <p:txBody>
          <a:bodyPr/>
          <a:lstStyle/>
          <a:p>
            <a:pPr marL="0" indent="0">
              <a:buNone/>
            </a:pPr>
            <a:r>
              <a:rPr lang="en-US" dirty="0" smtClean="0"/>
              <a:t>There are several videos on our YouTube Channel to help you navigate college financial aid</a:t>
            </a:r>
            <a:endParaRPr lang="en-US" dirty="0"/>
          </a:p>
          <a:p>
            <a:r>
              <a:rPr lang="en-US" dirty="0" smtClean="0"/>
              <a:t>90 Credit Limit</a:t>
            </a:r>
            <a:endParaRPr lang="en-US" dirty="0"/>
          </a:p>
          <a:p>
            <a:r>
              <a:rPr lang="en-US" dirty="0" smtClean="0"/>
              <a:t>How Much Money Will I Receive</a:t>
            </a:r>
          </a:p>
          <a:p>
            <a:r>
              <a:rPr lang="en-US" dirty="0" smtClean="0"/>
              <a:t>Playlist of FAFSA videos</a:t>
            </a:r>
          </a:p>
          <a:p>
            <a:r>
              <a:rPr lang="en-US" dirty="0" smtClean="0"/>
              <a:t>And more!</a:t>
            </a:r>
            <a:endParaRPr lang="en-US" dirty="0"/>
          </a:p>
          <a:p>
            <a:endParaRPr lang="en-US" dirty="0"/>
          </a:p>
        </p:txBody>
      </p:sp>
      <p:sp>
        <p:nvSpPr>
          <p:cNvPr id="4" name="Slide Number Placeholder 3"/>
          <p:cNvSpPr>
            <a:spLocks noGrp="1"/>
          </p:cNvSpPr>
          <p:nvPr>
            <p:ph type="sldNum" sz="quarter" idx="12"/>
          </p:nvPr>
        </p:nvSpPr>
        <p:spPr/>
        <p:txBody>
          <a:bodyPr/>
          <a:lstStyle/>
          <a:p>
            <a:fld id="{A5713E8B-451C-8C40-B537-409390B060A7}" type="slidenum">
              <a:rPr lang="en-US" smtClean="0"/>
              <a:pPr/>
              <a:t>7</a:t>
            </a:fld>
            <a:endParaRPr lang="en-US" dirty="0"/>
          </a:p>
        </p:txBody>
      </p:sp>
      <p:pic>
        <p:nvPicPr>
          <p:cNvPr id="10" name="Picture 9"/>
          <p:cNvPicPr>
            <a:picLocks noChangeAspect="1"/>
          </p:cNvPicPr>
          <p:nvPr/>
        </p:nvPicPr>
        <p:blipFill>
          <a:blip r:embed="rId3"/>
          <a:stretch>
            <a:fillRect/>
          </a:stretch>
        </p:blipFill>
        <p:spPr>
          <a:xfrm>
            <a:off x="6240780" y="1701532"/>
            <a:ext cx="5437053" cy="3619907"/>
          </a:xfrm>
          <a:prstGeom prst="rect">
            <a:avLst/>
          </a:prstGeom>
          <a:ln>
            <a:solidFill>
              <a:schemeClr val="tx1"/>
            </a:solidFill>
          </a:ln>
        </p:spPr>
      </p:pic>
    </p:spTree>
    <p:extLst>
      <p:ext uri="{BB962C8B-B14F-4D97-AF65-F5344CB8AC3E}">
        <p14:creationId xmlns:p14="http://schemas.microsoft.com/office/powerpoint/2010/main" val="43429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latin typeface="+mj-lt"/>
              </a:rPr>
              <a:t>NEED SUPPO</a:t>
            </a:r>
            <a:r>
              <a:rPr lang="en-US" dirty="0" smtClean="0">
                <a:solidFill>
                  <a:srgbClr val="6E9E75"/>
                </a:solidFill>
                <a:latin typeface="+mj-lt"/>
              </a:rPr>
              <a:t>R</a:t>
            </a:r>
            <a:r>
              <a:rPr lang="en-US" dirty="0" smtClean="0">
                <a:latin typeface="+mj-lt"/>
              </a:rPr>
              <a:t>T?</a:t>
            </a:r>
            <a:endParaRPr lang="en-US" dirty="0">
              <a:latin typeface="+mj-lt"/>
            </a:endParaRPr>
          </a:p>
        </p:txBody>
      </p:sp>
      <p:sp>
        <p:nvSpPr>
          <p:cNvPr id="2" name="Slide Number Placeholder 1"/>
          <p:cNvSpPr>
            <a:spLocks noGrp="1"/>
          </p:cNvSpPr>
          <p:nvPr>
            <p:ph type="sldNum" sz="quarter" idx="10"/>
          </p:nvPr>
        </p:nvSpPr>
        <p:spPr/>
        <p:txBody>
          <a:bodyPr/>
          <a:lstStyle/>
          <a:p>
            <a:fld id="{A5713E8B-451C-8C40-B537-409390B060A7}" type="slidenum">
              <a:rPr lang="en-US" smtClean="0"/>
              <a:pPr/>
              <a:t>8</a:t>
            </a:fld>
            <a:endParaRPr lang="en-US" dirty="0"/>
          </a:p>
        </p:txBody>
      </p:sp>
      <p:sp>
        <p:nvSpPr>
          <p:cNvPr id="7" name="Content Placeholder 6"/>
          <p:cNvSpPr>
            <a:spLocks noGrp="1"/>
          </p:cNvSpPr>
          <p:nvPr>
            <p:ph sz="quarter" idx="11"/>
          </p:nvPr>
        </p:nvSpPr>
        <p:spPr>
          <a:xfrm>
            <a:off x="609600" y="1343026"/>
            <a:ext cx="10972800" cy="3787239"/>
          </a:xfrm>
        </p:spPr>
        <p:txBody>
          <a:bodyPr vert="horz" lIns="91440" tIns="45720" rIns="91440" bIns="45720" rtlCol="0">
            <a:normAutofit/>
          </a:bodyPr>
          <a:lstStyle/>
          <a:p>
            <a:pPr marL="491490"/>
            <a:r>
              <a:rPr lang="en-US" dirty="0" smtClean="0">
                <a:latin typeface="+mn-lt"/>
              </a:rPr>
              <a:t>Contact OSAC</a:t>
            </a:r>
          </a:p>
          <a:p>
            <a:pPr marL="1024865" lvl="1"/>
            <a:r>
              <a:rPr lang="en-US" dirty="0" smtClean="0">
                <a:latin typeface="+mn-lt"/>
                <a:hlinkClick r:id="rId3"/>
              </a:rPr>
              <a:t>OregonPromise@hecc.oregon.gov</a:t>
            </a:r>
            <a:endParaRPr lang="en-US" dirty="0" smtClean="0">
              <a:latin typeface="+mn-lt"/>
            </a:endParaRPr>
          </a:p>
          <a:p>
            <a:pPr marL="1024865" lvl="1"/>
            <a:r>
              <a:rPr lang="en-US" dirty="0" smtClean="0">
                <a:latin typeface="+mn-lt"/>
              </a:rPr>
              <a:t>(541) 687-7400, press 1</a:t>
            </a:r>
          </a:p>
          <a:p>
            <a:pPr marL="1024865" lvl="1"/>
            <a:r>
              <a:rPr lang="en-US" dirty="0" smtClean="0">
                <a:latin typeface="+mn-lt"/>
              </a:rPr>
              <a:t>Visit Info for Recipients page on OSAC site</a:t>
            </a:r>
          </a:p>
          <a:p>
            <a:pPr marL="491490"/>
            <a:r>
              <a:rPr lang="en-US" dirty="0" smtClean="0">
                <a:latin typeface="+mn-lt"/>
              </a:rPr>
              <a:t>Contact your college Financial Aid Office</a:t>
            </a:r>
          </a:p>
          <a:p>
            <a:pPr marL="491490"/>
            <a:endParaRPr lang="en-US" dirty="0">
              <a:latin typeface="+mn-lt"/>
            </a:endParaRPr>
          </a:p>
        </p:txBody>
      </p:sp>
    </p:spTree>
    <p:extLst>
      <p:ext uri="{BB962C8B-B14F-4D97-AF65-F5344CB8AC3E}">
        <p14:creationId xmlns:p14="http://schemas.microsoft.com/office/powerpoint/2010/main" val="703715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4540" b="4540"/>
          <a:stretch/>
        </p:blipFill>
        <p:spPr>
          <a:xfrm>
            <a:off x="11020" y="1"/>
            <a:ext cx="7491468" cy="6857999"/>
          </a:xfrm>
          <a:prstGeom prst="rect">
            <a:avLst/>
          </a:prstGeom>
        </p:spPr>
      </p:pic>
      <p:sp>
        <p:nvSpPr>
          <p:cNvPr id="2" name="Title 1"/>
          <p:cNvSpPr>
            <a:spLocks noGrp="1"/>
          </p:cNvSpPr>
          <p:nvPr>
            <p:ph type="title"/>
          </p:nvPr>
        </p:nvSpPr>
        <p:spPr>
          <a:xfrm>
            <a:off x="7879889" y="2711778"/>
            <a:ext cx="4037007" cy="1434443"/>
          </a:xfrm>
        </p:spPr>
        <p:txBody>
          <a:bodyPr/>
          <a:lstStyle/>
          <a:p>
            <a:pPr algn="ctr"/>
            <a:r>
              <a:rPr lang="en-US" dirty="0" smtClean="0">
                <a:latin typeface="+mj-lt"/>
              </a:rPr>
              <a:t>HOW TO RENEW &amp; REMAIN ELIGIBLE</a:t>
            </a:r>
            <a:endParaRPr lang="en-US" dirty="0">
              <a:solidFill>
                <a:schemeClr val="bg1"/>
              </a:solidFill>
              <a:latin typeface="+mj-lt"/>
            </a:endParaRPr>
          </a:p>
        </p:txBody>
      </p:sp>
    </p:spTree>
    <p:extLst>
      <p:ext uri="{BB962C8B-B14F-4D97-AF65-F5344CB8AC3E}">
        <p14:creationId xmlns:p14="http://schemas.microsoft.com/office/powerpoint/2010/main" val="22817060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_rels/theme3.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HECC Theme">
  <a:themeElements>
    <a:clrScheme name="HECC-OKNOW">
      <a:dk1>
        <a:sysClr val="windowText" lastClr="000000"/>
      </a:dk1>
      <a:lt1>
        <a:sysClr val="window" lastClr="FFFFFF"/>
      </a:lt1>
      <a:dk2>
        <a:srgbClr val="44546A"/>
      </a:dk2>
      <a:lt2>
        <a:srgbClr val="E7E6E6"/>
      </a:lt2>
      <a:accent1>
        <a:srgbClr val="6E9E75"/>
      </a:accent1>
      <a:accent2>
        <a:srgbClr val="3F2500"/>
      </a:accent2>
      <a:accent3>
        <a:srgbClr val="1496BC"/>
      </a:accent3>
      <a:accent4>
        <a:srgbClr val="8B0C23"/>
      </a:accent4>
      <a:accent5>
        <a:srgbClr val="837C67"/>
      </a:accent5>
      <a:accent6>
        <a:srgbClr val="1A476E"/>
      </a:accent6>
      <a:hlink>
        <a:srgbClr val="0563C1"/>
      </a:hlink>
      <a:folHlink>
        <a:srgbClr val="954F72"/>
      </a:folHlink>
    </a:clrScheme>
    <a:fontScheme name="Custom 2">
      <a:majorFont>
        <a:latin typeface="Trebuchet MS"/>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F1297BBD-4A86-43AB-9655-1121D70167A4}"/>
    </a:ext>
  </a:extLst>
</a:theme>
</file>

<file path=ppt/theme/theme2.xml><?xml version="1.0" encoding="utf-8"?>
<a:theme xmlns:a="http://schemas.openxmlformats.org/drawingml/2006/main" name="HECC Chart Color Alternative 2">
  <a:themeElements>
    <a:clrScheme name="HECC Chart Alternatives 1">
      <a:dk1>
        <a:srgbClr val="6E9E75"/>
      </a:dk1>
      <a:lt1>
        <a:srgbClr val="FFFFFF"/>
      </a:lt1>
      <a:dk2>
        <a:srgbClr val="000000"/>
      </a:dk2>
      <a:lt2>
        <a:srgbClr val="B7DFF7"/>
      </a:lt2>
      <a:accent1>
        <a:srgbClr val="1A476E"/>
      </a:accent1>
      <a:accent2>
        <a:srgbClr val="6E9E75"/>
      </a:accent2>
      <a:accent3>
        <a:srgbClr val="D93754"/>
      </a:accent3>
      <a:accent4>
        <a:srgbClr val="F7DB69"/>
      </a:accent4>
      <a:accent5>
        <a:srgbClr val="A4BA68"/>
      </a:accent5>
      <a:accent6>
        <a:srgbClr val="8B0C23"/>
      </a:accent6>
      <a:hlink>
        <a:srgbClr val="D93754"/>
      </a:hlink>
      <a:folHlink>
        <a:srgbClr val="A8216B"/>
      </a:folHlink>
    </a:clrScheme>
    <a:fontScheme name="Custom 2">
      <a:majorFont>
        <a:latin typeface="Trebuchet MS"/>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5EA30E68-55FE-42A7-A9A1-CD88E6165069}"/>
    </a:ext>
  </a:extLst>
</a:theme>
</file>

<file path=ppt/theme/theme3.xml><?xml version="1.0" encoding="utf-8"?>
<a:theme xmlns:a="http://schemas.openxmlformats.org/drawingml/2006/main" name="HECC Chart Color Alternative 3">
  <a:themeElements>
    <a:clrScheme name="HECC Chart Alternatives 2">
      <a:dk1>
        <a:srgbClr val="6E9E75"/>
      </a:dk1>
      <a:lt1>
        <a:srgbClr val="FFFFFF"/>
      </a:lt1>
      <a:dk2>
        <a:srgbClr val="000000"/>
      </a:dk2>
      <a:lt2>
        <a:srgbClr val="B7DFF7"/>
      </a:lt2>
      <a:accent1>
        <a:srgbClr val="6E9E75"/>
      </a:accent1>
      <a:accent2>
        <a:srgbClr val="33797E"/>
      </a:accent2>
      <a:accent3>
        <a:srgbClr val="BFBFBF"/>
      </a:accent3>
      <a:accent4>
        <a:srgbClr val="F26A45"/>
      </a:accent4>
      <a:accent5>
        <a:srgbClr val="002060"/>
      </a:accent5>
      <a:accent6>
        <a:srgbClr val="A4BA68"/>
      </a:accent6>
      <a:hlink>
        <a:srgbClr val="BFBFBF"/>
      </a:hlink>
      <a:folHlink>
        <a:srgbClr val="A4BA68"/>
      </a:folHlink>
    </a:clrScheme>
    <a:fontScheme name="Custom 2">
      <a:majorFont>
        <a:latin typeface="Trebuchet MS"/>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2B194F1E-F0F2-4F68-928C-6BA29FB78C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F621F74CFAB845AC434EEBBAF4D9FA" ma:contentTypeVersion="7" ma:contentTypeDescription="Create a new document." ma:contentTypeScope="" ma:versionID="1896c253cdcc2b3c23c1cc8839d755bf">
  <xsd:schema xmlns:xsd="http://www.w3.org/2001/XMLSchema" xmlns:xs="http://www.w3.org/2001/XMLSchema" xmlns:p="http://schemas.microsoft.com/office/2006/metadata/properties" xmlns:ns1="http://schemas.microsoft.com/sharepoint/v3" xmlns:ns2="981a5a2d-6903-4590-8618-ee19e0700e25" targetNamespace="http://schemas.microsoft.com/office/2006/metadata/properties" ma:root="true" ma:fieldsID="c7345e73fc4ced41143fffcee12a1cc2" ns1:_="" ns2:_="">
    <xsd:import namespace="http://schemas.microsoft.com/sharepoint/v3"/>
    <xsd:import namespace="981a5a2d-6903-4590-8618-ee19e0700e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1a5a2d-6903-4590-8618-ee19e0700e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F431F02-A162-4B60-98E5-63FF41372588}"/>
</file>

<file path=customXml/itemProps2.xml><?xml version="1.0" encoding="utf-8"?>
<ds:datastoreItem xmlns:ds="http://schemas.openxmlformats.org/officeDocument/2006/customXml" ds:itemID="{2907DD95-7CB1-400B-A6F8-82C1B69C6F44}"/>
</file>

<file path=customXml/itemProps3.xml><?xml version="1.0" encoding="utf-8"?>
<ds:datastoreItem xmlns:ds="http://schemas.openxmlformats.org/officeDocument/2006/customXml" ds:itemID="{808EFA5E-7568-43DD-926A-0EBB28E0C32E}"/>
</file>

<file path=docProps/app.xml><?xml version="1.0" encoding="utf-8"?>
<Properties xmlns="http://schemas.openxmlformats.org/officeDocument/2006/extended-properties" xmlns:vt="http://schemas.openxmlformats.org/officeDocument/2006/docPropsVTypes">
  <Template>HECC PowerPoint Template Wide Standard</Template>
  <TotalTime>2088</TotalTime>
  <Words>2779</Words>
  <Application>Microsoft Office PowerPoint</Application>
  <PresentationFormat>Widescreen</PresentationFormat>
  <Paragraphs>282</Paragraphs>
  <Slides>27</Slides>
  <Notes>27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Adobe Fan Heiti Std B</vt:lpstr>
      <vt:lpstr>Adobe Gothic Std B</vt:lpstr>
      <vt:lpstr>Arial</vt:lpstr>
      <vt:lpstr>Arial Black</vt:lpstr>
      <vt:lpstr>Calibri</vt:lpstr>
      <vt:lpstr>Calibri Light</vt:lpstr>
      <vt:lpstr>Garamond</vt:lpstr>
      <vt:lpstr>Tahoma</vt:lpstr>
      <vt:lpstr>Trebuchet MS</vt:lpstr>
      <vt:lpstr>Wingdings</vt:lpstr>
      <vt:lpstr>HECC Theme</vt:lpstr>
      <vt:lpstr>HECC Chart Color Alternative 2</vt:lpstr>
      <vt:lpstr>HECC Chart Color Alternative 3</vt:lpstr>
      <vt:lpstr>PowerPoint Presentation</vt:lpstr>
      <vt:lpstr>AGENDA</vt:lpstr>
      <vt:lpstr>REMEMBER THESE FOUR THINGS</vt:lpstr>
      <vt:lpstr>OVERVIEW &amp; SUPPORT</vt:lpstr>
      <vt:lpstr>YOU ARE OREGON PROMISE</vt:lpstr>
      <vt:lpstr>OSAC WEBSITE</vt:lpstr>
      <vt:lpstr>OSAC Oregon YouTube Channel</vt:lpstr>
      <vt:lpstr>NEED SUPPORT?</vt:lpstr>
      <vt:lpstr>HOW TO RENEW &amp; REMAIN ELIGIBLE</vt:lpstr>
      <vt:lpstr>HOW DO I RENEW THE OREGON PROMISE GRANT EACH YEAR?</vt:lpstr>
      <vt:lpstr>WHEN WILL I KNOW IF I RECEIVE OREGON PROMISE NEXT YEAR?</vt:lpstr>
      <vt:lpstr>PowerPoint Presentation</vt:lpstr>
      <vt:lpstr>HOW MANY CREDITS DO I NEED TO TAKE EACH TERM?</vt:lpstr>
      <vt:lpstr>WHEN DO I HAVE TO COMPLETE FIRST-YEAR EXPERIENCE (FYE)?</vt:lpstr>
      <vt:lpstr>PowerPoint Presentation</vt:lpstr>
      <vt:lpstr>90 CREDIT LIMIT</vt:lpstr>
      <vt:lpstr>UNDERSTANDING YOUR AWARD AMOUNT</vt:lpstr>
      <vt:lpstr>AWARD AMOUNTS FOR FULL-TIME STUDENTS</vt:lpstr>
      <vt:lpstr>VARYING AWARD AMOUNTS – 4 FACTORS</vt:lpstr>
      <vt:lpstr>THREE SAMPLE STUDENTS</vt:lpstr>
      <vt:lpstr>OREGON PROMISE HELPS YOU PAY FOR TUITION</vt:lpstr>
      <vt:lpstr>SPECIAL SITUATIONS</vt:lpstr>
      <vt:lpstr>WHAT IF I’M NOT MAKING SATISFACTORY ACADEMIC PROGRESS? (SAP)</vt:lpstr>
      <vt:lpstr>WHAT SHOULD I KNOW IF I’M DUAL ENROLLED?</vt:lpstr>
      <vt:lpstr>WHAT IF I TRANSFER TO ANOTHER COMMUNITY COLLEGE?</vt:lpstr>
      <vt:lpstr>REMEMBER THESE FOUR THINGS</vt:lpstr>
      <vt:lpstr>QUESTIONS?</vt:lpstr>
    </vt:vector>
  </TitlesOfParts>
  <Company>Higher Education Coordinating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WIGGINS Kaitlyn</dc:creator>
  <cp:lastModifiedBy>KING Kyra</cp:lastModifiedBy>
  <cp:revision>221</cp:revision>
  <cp:lastPrinted>2020-02-03T19:17:41Z</cp:lastPrinted>
  <dcterms:created xsi:type="dcterms:W3CDTF">2019-05-16T21:57:14Z</dcterms:created>
  <dcterms:modified xsi:type="dcterms:W3CDTF">2022-02-10T17:58:31Z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0x010100B5F621F74CFAB845AC434EEBBAF4D9FA</vt:lpwstr>
  </property>
</Properties>
</file>